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44"/>
  </p:notesMasterIdLst>
  <p:handoutMasterIdLst>
    <p:handoutMasterId r:id="rId45"/>
  </p:handoutMasterIdLst>
  <p:sldIdLst>
    <p:sldId id="256" r:id="rId3"/>
    <p:sldId id="274" r:id="rId4"/>
    <p:sldId id="302" r:id="rId5"/>
    <p:sldId id="269" r:id="rId6"/>
    <p:sldId id="271" r:id="rId7"/>
    <p:sldId id="265" r:id="rId8"/>
    <p:sldId id="266" r:id="rId9"/>
    <p:sldId id="267" r:id="rId10"/>
    <p:sldId id="287" r:id="rId11"/>
    <p:sldId id="276" r:id="rId12"/>
    <p:sldId id="278" r:id="rId13"/>
    <p:sldId id="293" r:id="rId14"/>
    <p:sldId id="303" r:id="rId15"/>
    <p:sldId id="309" r:id="rId16"/>
    <p:sldId id="294" r:id="rId17"/>
    <p:sldId id="295" r:id="rId18"/>
    <p:sldId id="301" r:id="rId19"/>
    <p:sldId id="258" r:id="rId20"/>
    <p:sldId id="285" r:id="rId21"/>
    <p:sldId id="264" r:id="rId22"/>
    <p:sldId id="310" r:id="rId23"/>
    <p:sldId id="262" r:id="rId24"/>
    <p:sldId id="297" r:id="rId25"/>
    <p:sldId id="282" r:id="rId26"/>
    <p:sldId id="280" r:id="rId27"/>
    <p:sldId id="296" r:id="rId28"/>
    <p:sldId id="283" r:id="rId29"/>
    <p:sldId id="284" r:id="rId30"/>
    <p:sldId id="286" r:id="rId31"/>
    <p:sldId id="307" r:id="rId32"/>
    <p:sldId id="308" r:id="rId33"/>
    <p:sldId id="323" r:id="rId34"/>
    <p:sldId id="300" r:id="rId35"/>
    <p:sldId id="324" r:id="rId36"/>
    <p:sldId id="317" r:id="rId37"/>
    <p:sldId id="318" r:id="rId38"/>
    <p:sldId id="319" r:id="rId39"/>
    <p:sldId id="320" r:id="rId40"/>
    <p:sldId id="321" r:id="rId41"/>
    <p:sldId id="322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00"/>
    <a:srgbClr val="0000FF"/>
    <a:srgbClr val="0389B9"/>
    <a:srgbClr val="FF9900"/>
    <a:srgbClr val="FFFF66"/>
    <a:srgbClr val="FFFF99"/>
    <a:srgbClr val="75DBFF"/>
    <a:srgbClr val="E983A7"/>
    <a:srgbClr val="DD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00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9951A-52DF-4DB1-ACDC-C06DB8E97339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0CB88-C50B-4887-B409-26BEBDDB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9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E4B4-5F06-41C5-AD07-511E007D9B47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BF5B2-223B-4C30-B915-F9E719184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6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3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0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0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89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9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49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7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3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09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9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9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58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5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3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3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0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0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F5B2-223B-4C30-B915-F9E7191841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80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11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1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7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2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894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75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93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9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6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49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63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94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pPr defTabSz="342900"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0138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pPr defTabSz="342900"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8271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pPr defTabSz="342900"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3310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10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pPr defTabSz="342900"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3654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pPr defTabSz="342900"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8487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pPr defTabSz="342900"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5363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53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>
                <a:solidFill>
                  <a:srgbClr val="696464"/>
                </a:solidFill>
              </a:rPr>
              <a:pPr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1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8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4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1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44E252-8C30-49E6-8BBB-8A9BC83D3DB6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1425F6-1FB8-4771-A832-CCEDBD1E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pPr defTabSz="342900"/>
              <a:t>4/29/2016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3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I-84_Plus_graphing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ues.com/inspirational-quote-authors/858-Sophocles-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  </a:t>
            </a:r>
            <a:r>
              <a:rPr lang="en-US" sz="8000" dirty="0" smtClean="0">
                <a:latin typeface="Arial Rounded MT Bold" pitchFamily="34" charset="0"/>
              </a:rPr>
              <a:t>STAAR Test is</a:t>
            </a:r>
            <a:r>
              <a:rPr lang="en-US" sz="6000" dirty="0" smtClean="0">
                <a:latin typeface="Arial Rounded MT Bold" pitchFamily="34" charset="0"/>
              </a:rPr>
              <a:t> </a:t>
            </a:r>
            <a:r>
              <a:rPr lang="en-US" sz="8000" dirty="0" smtClean="0">
                <a:latin typeface="Arial Rounded MT Bold" pitchFamily="34" charset="0"/>
              </a:rPr>
              <a:t>Monday!!</a:t>
            </a:r>
            <a:endParaRPr lang="en-US" sz="88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60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4800" b="1" dirty="0" smtClean="0">
                <a:solidFill>
                  <a:schemeClr val="tx1"/>
                </a:solidFill>
                <a:latin typeface="Arial Rounded MT Bold" pitchFamily="34" charset="0"/>
              </a:rPr>
              <a:t>Let’s get ready…</a:t>
            </a:r>
            <a:endParaRPr lang="en-US" sz="48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65537" name="Picture 1" descr="C:\Users\Gary\AppData\Local\Microsoft\Windows\Temporary Internet Files\Content.IE5\NF77AGDG\MC90043396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572286"/>
            <a:ext cx="2285714" cy="2285714"/>
          </a:xfrm>
          <a:prstGeom prst="rect">
            <a:avLst/>
          </a:prstGeom>
          <a:noFill/>
        </p:spPr>
      </p:pic>
      <p:pic>
        <p:nvPicPr>
          <p:cNvPr id="5" name="Picture 1" descr="C:\Users\Gary\AppData\Local\Microsoft\Windows\Temporary Internet Files\Content.IE5\NF77AGDG\MC90043396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285714" cy="2285714"/>
          </a:xfrm>
          <a:prstGeom prst="rect">
            <a:avLst/>
          </a:prstGeom>
          <a:noFill/>
        </p:spPr>
      </p:pic>
      <p:pic>
        <p:nvPicPr>
          <p:cNvPr id="71681" name="Picture 1" descr="C:\Users\Gary\AppData\Local\Microsoft\Windows\Temporary Internet Files\Content.IE5\1B5Y600E\MM9003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157" y="-622491"/>
            <a:ext cx="1752600" cy="2344103"/>
          </a:xfrm>
          <a:prstGeom prst="rect">
            <a:avLst/>
          </a:prstGeom>
          <a:noFill/>
        </p:spPr>
      </p:pic>
      <p:pic>
        <p:nvPicPr>
          <p:cNvPr id="71682" name="Picture 2" descr="C:\Users\Gary\AppData\Local\Microsoft\Windows\Temporary Internet Files\Content.IE5\H6RZ1GNO\MC90009131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810000"/>
            <a:ext cx="1981200" cy="2677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73960"/>
            <a:ext cx="7797662" cy="115196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Parallel Lines have </a:t>
            </a:r>
            <a:r>
              <a:rPr lang="en-US" b="1" u="sng" dirty="0" smtClean="0">
                <a:solidFill>
                  <a:srgbClr val="FF0000"/>
                </a:solidFill>
              </a:rPr>
              <a:t>equal slopes!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cnx.org/content/m22014/latest/C06_S6-4_P277_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19400"/>
            <a:ext cx="2000250" cy="1990725"/>
          </a:xfrm>
          <a:prstGeom prst="rect">
            <a:avLst/>
          </a:prstGeom>
          <a:noFill/>
        </p:spPr>
      </p:pic>
      <p:pic>
        <p:nvPicPr>
          <p:cNvPr id="56324" name="Picture 4" descr="http://mreaton.com/wp-content/uploads/2012/01/slopeparall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546735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Perpendicular Lines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“Opposite </a:t>
            </a:r>
            <a:r>
              <a:rPr lang="en-US" dirty="0" err="1" smtClean="0"/>
              <a:t>Reciprocal”slopes</a:t>
            </a:r>
            <a:endParaRPr lang="en-US" dirty="0"/>
          </a:p>
        </p:txBody>
      </p:sp>
      <p:pic>
        <p:nvPicPr>
          <p:cNvPr id="60418" name="Picture 2" descr="http://image.tutorvista.com/cms/images/38/slope-of-perpendicular-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90800"/>
            <a:ext cx="3087708" cy="3114675"/>
          </a:xfrm>
          <a:prstGeom prst="rect">
            <a:avLst/>
          </a:prstGeom>
          <a:noFill/>
        </p:spPr>
      </p:pic>
      <p:pic>
        <p:nvPicPr>
          <p:cNvPr id="60420" name="Picture 4" descr="http://www.mathwarehouse.com/algebra/linear_equation/images/perpendicular-lines/perpendicular-lines-picture-CCCC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362200"/>
            <a:ext cx="4178762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of Linear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One Solution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Solutions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Infinitely Many Solutions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9000" y="1752600"/>
            <a:ext cx="2057400" cy="10668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2800" y="3657600"/>
            <a:ext cx="3048000" cy="3048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05200" y="4038600"/>
            <a:ext cx="3048000" cy="3048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91000" y="4920878"/>
            <a:ext cx="3048000" cy="3810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52800" y="1676400"/>
            <a:ext cx="2057400" cy="9906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2672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533900" y="5029200"/>
            <a:ext cx="1905000" cy="2286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Solving Systems on the Calculator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1567" y="1837766"/>
            <a:ext cx="4876800" cy="4038599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Put the 1</a:t>
            </a:r>
            <a:r>
              <a:rPr lang="en-US" baseline="30000" dirty="0" smtClean="0"/>
              <a:t>st</a:t>
            </a:r>
            <a:r>
              <a:rPr lang="en-US" dirty="0" smtClean="0"/>
              <a:t> equation in y</a:t>
            </a:r>
            <a:r>
              <a:rPr lang="en-US" baseline="-25000" dirty="0" smtClean="0"/>
              <a:t>1</a:t>
            </a:r>
            <a:endParaRPr lang="en-US" baseline="-25000" dirty="0" smtClean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  <a:p>
            <a:r>
              <a:rPr lang="en-US" dirty="0" smtClean="0"/>
              <a:t>Put the 2</a:t>
            </a:r>
            <a:r>
              <a:rPr lang="en-US" baseline="30000" dirty="0" smtClean="0"/>
              <a:t>nd</a:t>
            </a:r>
            <a:r>
              <a:rPr lang="en-US" dirty="0" smtClean="0"/>
              <a:t> equation in y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Graph it.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trace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Enter, enter, enter</a:t>
            </a:r>
            <a:endParaRPr lang="en-US" dirty="0"/>
          </a:p>
        </p:txBody>
      </p:sp>
      <p:pic>
        <p:nvPicPr>
          <p:cNvPr id="3076" name="Picture 4" descr="http://upload.wikimedia.org/wikipedia/commons/thumb/2/2d/TI-84_Plus_graphing.jpg/220px-TI-84_Plus_graph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809" y="1837766"/>
            <a:ext cx="2667000" cy="4218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6384" t="19893" r="50846" b="6582"/>
          <a:stretch/>
        </p:blipFill>
        <p:spPr bwMode="auto">
          <a:xfrm>
            <a:off x="1905000" y="21771"/>
            <a:ext cx="5334000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9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 </a:t>
            </a:r>
            <a:r>
              <a:rPr lang="en-US" sz="6000" b="1" u="sng" dirty="0" smtClean="0"/>
              <a:t>is</a:t>
            </a:r>
            <a:r>
              <a:rPr lang="en-US" sz="6000" b="1" dirty="0" smtClean="0"/>
              <a:t> a function?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5983" y="1032211"/>
            <a:ext cx="7796030" cy="331118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Each x value has one and only one y value.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2590800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3352800"/>
            <a:ext cx="1600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876300" y="3151950"/>
            <a:ext cx="1219200" cy="8382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52800" y="2667000"/>
          <a:ext cx="1295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05400" y="3048000"/>
            <a:ext cx="3575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(1,4), (2,6), (4,8), (7,10)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748246" y="5506284"/>
            <a:ext cx="5647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Each girl can only have </a:t>
            </a:r>
            <a:r>
              <a:rPr lang="en-US" sz="3200" b="1" u="sng" dirty="0" smtClean="0"/>
              <a:t>one</a:t>
            </a:r>
            <a:r>
              <a:rPr lang="en-US" sz="3200" dirty="0" smtClean="0"/>
              <a:t> guy!!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What is </a:t>
            </a:r>
            <a:r>
              <a:rPr lang="en-US" sz="6000" b="1" u="sng" dirty="0" smtClean="0"/>
              <a:t>not</a:t>
            </a:r>
            <a:r>
              <a:rPr lang="en-US" sz="6000" b="1" dirty="0" smtClean="0"/>
              <a:t> a function?</a:t>
            </a:r>
            <a:endParaRPr lang="en-US" sz="6000" b="1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quarter" idx="13"/>
          </p:nvPr>
        </p:nvGraphicFramePr>
        <p:xfrm>
          <a:off x="2743200" y="2362200"/>
          <a:ext cx="1143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1676400" y="2438400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4400" y="3124200"/>
            <a:ext cx="1600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305017" y="2698812"/>
            <a:ext cx="829140" cy="845249"/>
          </a:xfrm>
          <a:custGeom>
            <a:avLst/>
            <a:gdLst>
              <a:gd name="connsiteX0" fmla="*/ 0 w 829140"/>
              <a:gd name="connsiteY0" fmla="*/ 0 h 845249"/>
              <a:gd name="connsiteX1" fmla="*/ 266331 w 829140"/>
              <a:gd name="connsiteY1" fmla="*/ 8877 h 845249"/>
              <a:gd name="connsiteX2" fmla="*/ 443884 w 829140"/>
              <a:gd name="connsiteY2" fmla="*/ 26633 h 845249"/>
              <a:gd name="connsiteX3" fmla="*/ 514905 w 829140"/>
              <a:gd name="connsiteY3" fmla="*/ 71021 h 845249"/>
              <a:gd name="connsiteX4" fmla="*/ 550416 w 829140"/>
              <a:gd name="connsiteY4" fmla="*/ 106532 h 845249"/>
              <a:gd name="connsiteX5" fmla="*/ 568171 w 829140"/>
              <a:gd name="connsiteY5" fmla="*/ 133165 h 845249"/>
              <a:gd name="connsiteX6" fmla="*/ 585927 w 829140"/>
              <a:gd name="connsiteY6" fmla="*/ 186431 h 845249"/>
              <a:gd name="connsiteX7" fmla="*/ 577049 w 829140"/>
              <a:gd name="connsiteY7" fmla="*/ 230819 h 845249"/>
              <a:gd name="connsiteX8" fmla="*/ 550416 w 829140"/>
              <a:gd name="connsiteY8" fmla="*/ 248574 h 845249"/>
              <a:gd name="connsiteX9" fmla="*/ 488272 w 829140"/>
              <a:gd name="connsiteY9" fmla="*/ 301840 h 845249"/>
              <a:gd name="connsiteX10" fmla="*/ 435006 w 829140"/>
              <a:gd name="connsiteY10" fmla="*/ 319596 h 845249"/>
              <a:gd name="connsiteX11" fmla="*/ 408373 w 829140"/>
              <a:gd name="connsiteY11" fmla="*/ 328473 h 845249"/>
              <a:gd name="connsiteX12" fmla="*/ 337352 w 829140"/>
              <a:gd name="connsiteY12" fmla="*/ 337351 h 845249"/>
              <a:gd name="connsiteX13" fmla="*/ 284086 w 829140"/>
              <a:gd name="connsiteY13" fmla="*/ 355106 h 845249"/>
              <a:gd name="connsiteX14" fmla="*/ 248575 w 829140"/>
              <a:gd name="connsiteY14" fmla="*/ 363984 h 845249"/>
              <a:gd name="connsiteX15" fmla="*/ 195309 w 829140"/>
              <a:gd name="connsiteY15" fmla="*/ 381739 h 845249"/>
              <a:gd name="connsiteX16" fmla="*/ 150921 w 829140"/>
              <a:gd name="connsiteY16" fmla="*/ 426128 h 845249"/>
              <a:gd name="connsiteX17" fmla="*/ 133166 w 829140"/>
              <a:gd name="connsiteY17" fmla="*/ 479394 h 845249"/>
              <a:gd name="connsiteX18" fmla="*/ 150921 w 829140"/>
              <a:gd name="connsiteY18" fmla="*/ 630314 h 845249"/>
              <a:gd name="connsiteX19" fmla="*/ 168676 w 829140"/>
              <a:gd name="connsiteY19" fmla="*/ 656947 h 845249"/>
              <a:gd name="connsiteX20" fmla="*/ 186432 w 829140"/>
              <a:gd name="connsiteY20" fmla="*/ 674703 h 845249"/>
              <a:gd name="connsiteX21" fmla="*/ 213065 w 829140"/>
              <a:gd name="connsiteY21" fmla="*/ 683580 h 845249"/>
              <a:gd name="connsiteX22" fmla="*/ 266331 w 829140"/>
              <a:gd name="connsiteY22" fmla="*/ 719091 h 845249"/>
              <a:gd name="connsiteX23" fmla="*/ 355107 w 829140"/>
              <a:gd name="connsiteY23" fmla="*/ 745724 h 845249"/>
              <a:gd name="connsiteX24" fmla="*/ 585927 w 829140"/>
              <a:gd name="connsiteY24" fmla="*/ 754602 h 845249"/>
              <a:gd name="connsiteX25" fmla="*/ 630315 w 829140"/>
              <a:gd name="connsiteY25" fmla="*/ 763479 h 845249"/>
              <a:gd name="connsiteX26" fmla="*/ 683581 w 829140"/>
              <a:gd name="connsiteY26" fmla="*/ 772357 h 845249"/>
              <a:gd name="connsiteX27" fmla="*/ 736847 w 829140"/>
              <a:gd name="connsiteY27" fmla="*/ 790112 h 845249"/>
              <a:gd name="connsiteX28" fmla="*/ 790113 w 829140"/>
              <a:gd name="connsiteY28" fmla="*/ 807868 h 845249"/>
              <a:gd name="connsiteX29" fmla="*/ 816746 w 829140"/>
              <a:gd name="connsiteY29" fmla="*/ 816745 h 845249"/>
              <a:gd name="connsiteX30" fmla="*/ 798991 w 829140"/>
              <a:gd name="connsiteY30" fmla="*/ 736846 h 845249"/>
              <a:gd name="connsiteX31" fmla="*/ 772358 w 829140"/>
              <a:gd name="connsiteY31" fmla="*/ 719091 h 845249"/>
              <a:gd name="connsiteX32" fmla="*/ 781235 w 829140"/>
              <a:gd name="connsiteY32" fmla="*/ 745724 h 845249"/>
              <a:gd name="connsiteX33" fmla="*/ 798991 w 829140"/>
              <a:gd name="connsiteY33" fmla="*/ 763479 h 845249"/>
              <a:gd name="connsiteX34" fmla="*/ 816746 w 829140"/>
              <a:gd name="connsiteY34" fmla="*/ 816745 h 845249"/>
              <a:gd name="connsiteX35" fmla="*/ 710214 w 829140"/>
              <a:gd name="connsiteY35" fmla="*/ 834501 h 845249"/>
              <a:gd name="connsiteX36" fmla="*/ 665826 w 829140"/>
              <a:gd name="connsiteY36" fmla="*/ 843378 h 84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9140" h="845249">
                <a:moveTo>
                  <a:pt x="0" y="0"/>
                </a:moveTo>
                <a:lnTo>
                  <a:pt x="266331" y="8877"/>
                </a:lnTo>
                <a:cubicBezTo>
                  <a:pt x="336494" y="12218"/>
                  <a:pt x="377773" y="18369"/>
                  <a:pt x="443884" y="26633"/>
                </a:cubicBezTo>
                <a:cubicBezTo>
                  <a:pt x="527015" y="54343"/>
                  <a:pt x="475513" y="25064"/>
                  <a:pt x="514905" y="71021"/>
                </a:cubicBezTo>
                <a:cubicBezTo>
                  <a:pt x="525799" y="83731"/>
                  <a:pt x="541130" y="92603"/>
                  <a:pt x="550416" y="106532"/>
                </a:cubicBezTo>
                <a:cubicBezTo>
                  <a:pt x="556334" y="115410"/>
                  <a:pt x="563838" y="123415"/>
                  <a:pt x="568171" y="133165"/>
                </a:cubicBezTo>
                <a:cubicBezTo>
                  <a:pt x="575772" y="150268"/>
                  <a:pt x="585927" y="186431"/>
                  <a:pt x="585927" y="186431"/>
                </a:cubicBezTo>
                <a:cubicBezTo>
                  <a:pt x="582968" y="201227"/>
                  <a:pt x="584535" y="217718"/>
                  <a:pt x="577049" y="230819"/>
                </a:cubicBezTo>
                <a:cubicBezTo>
                  <a:pt x="571755" y="240083"/>
                  <a:pt x="558517" y="241630"/>
                  <a:pt x="550416" y="248574"/>
                </a:cubicBezTo>
                <a:cubicBezTo>
                  <a:pt x="526721" y="268884"/>
                  <a:pt x="516494" y="289297"/>
                  <a:pt x="488272" y="301840"/>
                </a:cubicBezTo>
                <a:cubicBezTo>
                  <a:pt x="471169" y="309441"/>
                  <a:pt x="452761" y="313678"/>
                  <a:pt x="435006" y="319596"/>
                </a:cubicBezTo>
                <a:cubicBezTo>
                  <a:pt x="426128" y="322555"/>
                  <a:pt x="417659" y="327312"/>
                  <a:pt x="408373" y="328473"/>
                </a:cubicBezTo>
                <a:lnTo>
                  <a:pt x="337352" y="337351"/>
                </a:lnTo>
                <a:cubicBezTo>
                  <a:pt x="319597" y="343269"/>
                  <a:pt x="302243" y="350567"/>
                  <a:pt x="284086" y="355106"/>
                </a:cubicBezTo>
                <a:cubicBezTo>
                  <a:pt x="272249" y="358065"/>
                  <a:pt x="260262" y="360478"/>
                  <a:pt x="248575" y="363984"/>
                </a:cubicBezTo>
                <a:cubicBezTo>
                  <a:pt x="230649" y="369362"/>
                  <a:pt x="195309" y="381739"/>
                  <a:pt x="195309" y="381739"/>
                </a:cubicBezTo>
                <a:cubicBezTo>
                  <a:pt x="180513" y="396535"/>
                  <a:pt x="157538" y="406277"/>
                  <a:pt x="150921" y="426128"/>
                </a:cubicBezTo>
                <a:lnTo>
                  <a:pt x="133166" y="479394"/>
                </a:lnTo>
                <a:cubicBezTo>
                  <a:pt x="134569" y="499043"/>
                  <a:pt x="130742" y="589956"/>
                  <a:pt x="150921" y="630314"/>
                </a:cubicBezTo>
                <a:cubicBezTo>
                  <a:pt x="155693" y="639857"/>
                  <a:pt x="162011" y="648615"/>
                  <a:pt x="168676" y="656947"/>
                </a:cubicBezTo>
                <a:cubicBezTo>
                  <a:pt x="173905" y="663483"/>
                  <a:pt x="179255" y="670397"/>
                  <a:pt x="186432" y="674703"/>
                </a:cubicBezTo>
                <a:cubicBezTo>
                  <a:pt x="194456" y="679518"/>
                  <a:pt x="204187" y="680621"/>
                  <a:pt x="213065" y="683580"/>
                </a:cubicBezTo>
                <a:cubicBezTo>
                  <a:pt x="230820" y="695417"/>
                  <a:pt x="246087" y="712343"/>
                  <a:pt x="266331" y="719091"/>
                </a:cubicBezTo>
                <a:cubicBezTo>
                  <a:pt x="274570" y="721837"/>
                  <a:pt x="338340" y="744606"/>
                  <a:pt x="355107" y="745724"/>
                </a:cubicBezTo>
                <a:cubicBezTo>
                  <a:pt x="431933" y="750846"/>
                  <a:pt x="508987" y="751643"/>
                  <a:pt x="585927" y="754602"/>
                </a:cubicBezTo>
                <a:lnTo>
                  <a:pt x="630315" y="763479"/>
                </a:lnTo>
                <a:cubicBezTo>
                  <a:pt x="648025" y="766699"/>
                  <a:pt x="666118" y="767991"/>
                  <a:pt x="683581" y="772357"/>
                </a:cubicBezTo>
                <a:cubicBezTo>
                  <a:pt x="701738" y="776896"/>
                  <a:pt x="719092" y="784194"/>
                  <a:pt x="736847" y="790112"/>
                </a:cubicBezTo>
                <a:lnTo>
                  <a:pt x="790113" y="807868"/>
                </a:lnTo>
                <a:lnTo>
                  <a:pt x="816746" y="816745"/>
                </a:lnTo>
                <a:cubicBezTo>
                  <a:pt x="816551" y="815771"/>
                  <a:pt x="802571" y="742216"/>
                  <a:pt x="798991" y="736846"/>
                </a:cubicBezTo>
                <a:cubicBezTo>
                  <a:pt x="793073" y="727968"/>
                  <a:pt x="781236" y="725009"/>
                  <a:pt x="772358" y="719091"/>
                </a:cubicBezTo>
                <a:cubicBezTo>
                  <a:pt x="775317" y="727969"/>
                  <a:pt x="776420" y="737700"/>
                  <a:pt x="781235" y="745724"/>
                </a:cubicBezTo>
                <a:cubicBezTo>
                  <a:pt x="785541" y="752901"/>
                  <a:pt x="795248" y="755993"/>
                  <a:pt x="798991" y="763479"/>
                </a:cubicBezTo>
                <a:cubicBezTo>
                  <a:pt x="807361" y="780219"/>
                  <a:pt x="816746" y="816745"/>
                  <a:pt x="816746" y="816745"/>
                </a:cubicBezTo>
                <a:cubicBezTo>
                  <a:pt x="754310" y="837558"/>
                  <a:pt x="829140" y="814680"/>
                  <a:pt x="710214" y="834501"/>
                </a:cubicBezTo>
                <a:cubicBezTo>
                  <a:pt x="645722" y="845249"/>
                  <a:pt x="713331" y="843378"/>
                  <a:pt x="665826" y="84337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303182" y="2618913"/>
            <a:ext cx="108368" cy="168675"/>
          </a:xfrm>
          <a:custGeom>
            <a:avLst/>
            <a:gdLst>
              <a:gd name="connsiteX0" fmla="*/ 108368 w 108368"/>
              <a:gd name="connsiteY0" fmla="*/ 0 h 168675"/>
              <a:gd name="connsiteX1" fmla="*/ 99490 w 108368"/>
              <a:gd name="connsiteY1" fmla="*/ 26633 h 168675"/>
              <a:gd name="connsiteX2" fmla="*/ 10713 w 108368"/>
              <a:gd name="connsiteY2" fmla="*/ 53266 h 168675"/>
              <a:gd name="connsiteX3" fmla="*/ 1835 w 108368"/>
              <a:gd name="connsiteY3" fmla="*/ 79899 h 168675"/>
              <a:gd name="connsiteX4" fmla="*/ 19591 w 108368"/>
              <a:gd name="connsiteY4" fmla="*/ 97654 h 168675"/>
              <a:gd name="connsiteX5" fmla="*/ 28468 w 108368"/>
              <a:gd name="connsiteY5" fmla="*/ 133165 h 168675"/>
              <a:gd name="connsiteX6" fmla="*/ 46224 w 108368"/>
              <a:gd name="connsiteY6" fmla="*/ 168675 h 168675"/>
              <a:gd name="connsiteX7" fmla="*/ 55101 w 108368"/>
              <a:gd name="connsiteY7" fmla="*/ 106532 h 16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68" h="168675">
                <a:moveTo>
                  <a:pt x="108368" y="0"/>
                </a:moveTo>
                <a:cubicBezTo>
                  <a:pt x="105409" y="8878"/>
                  <a:pt x="107105" y="21194"/>
                  <a:pt x="99490" y="26633"/>
                </a:cubicBezTo>
                <a:cubicBezTo>
                  <a:pt x="87853" y="34945"/>
                  <a:pt x="29695" y="48520"/>
                  <a:pt x="10713" y="53266"/>
                </a:cubicBezTo>
                <a:cubicBezTo>
                  <a:pt x="7754" y="62144"/>
                  <a:pt x="0" y="70723"/>
                  <a:pt x="1835" y="79899"/>
                </a:cubicBezTo>
                <a:cubicBezTo>
                  <a:pt x="3477" y="88106"/>
                  <a:pt x="15848" y="90168"/>
                  <a:pt x="19591" y="97654"/>
                </a:cubicBezTo>
                <a:cubicBezTo>
                  <a:pt x="25048" y="108567"/>
                  <a:pt x="24184" y="121741"/>
                  <a:pt x="28468" y="133165"/>
                </a:cubicBezTo>
                <a:cubicBezTo>
                  <a:pt x="33115" y="145556"/>
                  <a:pt x="40305" y="156838"/>
                  <a:pt x="46224" y="168675"/>
                </a:cubicBezTo>
                <a:cubicBezTo>
                  <a:pt x="57254" y="124552"/>
                  <a:pt x="55101" y="145366"/>
                  <a:pt x="55101" y="1065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4800" y="2895600"/>
            <a:ext cx="4814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(2,3), (3,3), (5,9), (5,8), (6,7)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7976" y="5562600"/>
            <a:ext cx="5010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err="1" smtClean="0"/>
              <a:t>x’s</a:t>
            </a:r>
            <a:r>
              <a:rPr lang="en-US" sz="4400" dirty="0" smtClean="0"/>
              <a:t> </a:t>
            </a:r>
            <a:r>
              <a:rPr lang="en-US" sz="4400" b="1" dirty="0" smtClean="0"/>
              <a:t>can’t</a:t>
            </a:r>
            <a:r>
              <a:rPr lang="en-US" sz="4400" dirty="0" smtClean="0"/>
              <a:t> repeat!!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Domain and Range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8288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D R</a:t>
            </a:r>
          </a:p>
          <a:p>
            <a:pPr algn="ctr"/>
            <a:r>
              <a:rPr lang="en-US" sz="9600" dirty="0" smtClean="0"/>
              <a:t>X Y</a:t>
            </a:r>
          </a:p>
          <a:p>
            <a:pPr algn="ctr"/>
            <a:r>
              <a:rPr lang="en-US" sz="9600" dirty="0" smtClean="0"/>
              <a:t>I D</a:t>
            </a:r>
            <a:endParaRPr lang="en-US" sz="9600" dirty="0"/>
          </a:p>
        </p:txBody>
      </p:sp>
      <p:pic>
        <p:nvPicPr>
          <p:cNvPr id="3076" name="Picture 4" descr="C:\Users\Gary\AppData\Local\Microsoft\Windows\Temporary Internet Files\Content.IE5\H6RZ1GNO\MP9004017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253" y="1524000"/>
            <a:ext cx="3893820" cy="5634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648200"/>
            <a:ext cx="8305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“Many of life's failures are people who did not realize how close they were to success when they gave up.” </a:t>
            </a:r>
            <a:r>
              <a:rPr lang="en-US" sz="1600" b="1" dirty="0" smtClean="0">
                <a:latin typeface="Aharoni" pitchFamily="2" charset="-79"/>
                <a:cs typeface="Aharoni" pitchFamily="2" charset="-79"/>
              </a:rPr>
              <a:t>~ Thomas Edison</a:t>
            </a:r>
          </a:p>
        </p:txBody>
      </p:sp>
      <p:pic>
        <p:nvPicPr>
          <p:cNvPr id="61442" name="Picture 2" descr="http://definitelyfilipino.com/blog/wp-content/uploads/2012/04/never_give_up_Ssz7U_640_285-300x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57200"/>
            <a:ext cx="3505200" cy="4171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Quadratic Functions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As the “a” gets bigger, the parabola gets NARROWER.</a:t>
            </a:r>
            <a:endParaRPr lang="en-US" sz="3600" dirty="0"/>
          </a:p>
        </p:txBody>
      </p:sp>
      <p:pic>
        <p:nvPicPr>
          <p:cNvPr id="4" name="Picture 6" descr="http://www.regentsprep.org/regents/math/algebra/AC5/parabolagra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454" y="1219200"/>
            <a:ext cx="4610100" cy="4610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5829300"/>
            <a:ext cx="598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66CC"/>
                </a:solidFill>
              </a:rPr>
              <a:t>A negative “a” flips the parabola over!!</a:t>
            </a:r>
            <a:endParaRPr lang="en-US" sz="2800" b="1" u="sng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1"/>
            <a:ext cx="8172449" cy="1151965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b="1" dirty="0" smtClean="0">
                <a:solidFill>
                  <a:srgbClr val="FF0000"/>
                </a:solidFill>
              </a:rPr>
              <a:t>Left hand </a:t>
            </a:r>
            <a:r>
              <a:rPr lang="en-US" dirty="0" smtClean="0"/>
              <a:t>makes a </a:t>
            </a:r>
            <a:r>
              <a:rPr lang="en-US" b="1" dirty="0" smtClean="0">
                <a:solidFill>
                  <a:srgbClr val="FF0000"/>
                </a:solidFill>
              </a:rPr>
              <a:t>Less Than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://pc30sfall2010.pbworks.com/f/1294256051/inequalit%20symbo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6553200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the solutions?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				       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oots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sz="2000" dirty="0" err="1" smtClean="0"/>
              <a:t>zer</a:t>
            </a:r>
            <a:r>
              <a:rPr lang="en-US" b="1" dirty="0" err="1" smtClean="0">
                <a:solidFill>
                  <a:srgbClr val="FF0000"/>
                </a:solidFill>
              </a:rPr>
              <a:t>O</a:t>
            </a:r>
            <a:r>
              <a:rPr lang="en-US" sz="2000" dirty="0" err="1" smtClean="0"/>
              <a:t>s</a:t>
            </a:r>
            <a:endParaRPr lang="en-US" sz="2000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       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/>
              <a:t>-intercepts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       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olutions</a:t>
            </a:r>
          </a:p>
        </p:txBody>
      </p:sp>
      <p:pic>
        <p:nvPicPr>
          <p:cNvPr id="31746" name="Picture 2" descr="http://www.algebra.com/algebra/lessons/graphing/parab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282zn36sxxg.cloudfront.net/datastreams/f-d%3A862e600423d9302d06bb6fc846c4bf9d7aae549129cedf90d905e355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79430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-26126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Characteristics of a Quadratic Function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248400" y="1814963"/>
            <a:ext cx="1905000" cy="762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66550" y="1842020"/>
            <a:ext cx="1279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C0000"/>
                </a:solidFill>
              </a:rPr>
              <a:t>ROXS</a:t>
            </a:r>
            <a:endParaRPr lang="en-US" sz="28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“Success is dependent on effort.”</a:t>
            </a:r>
            <a:br>
              <a:rPr lang="en-US" dirty="0" smtClean="0"/>
            </a:br>
            <a:r>
              <a:rPr lang="en-US" sz="2700" dirty="0" smtClean="0">
                <a:hlinkClick r:id="rId3"/>
              </a:rPr>
              <a:t>Sophocles </a:t>
            </a:r>
            <a:r>
              <a:rPr lang="en-US" sz="2700" dirty="0" smtClean="0"/>
              <a:t>(496-406)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8945" y="2438400"/>
            <a:ext cx="61284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What is the independent quantity?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 (What happens first?)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What is the dependent quantity?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(What happens next?)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31" y="262218"/>
            <a:ext cx="7797662" cy="1151965"/>
          </a:xfrm>
        </p:spPr>
        <p:txBody>
          <a:bodyPr/>
          <a:lstStyle/>
          <a:p>
            <a:r>
              <a:rPr lang="en-US" dirty="0" smtClean="0"/>
              <a:t>Independent  variable is……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7762" y="1066800"/>
            <a:ext cx="8229600" cy="201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In</a:t>
            </a:r>
            <a:r>
              <a:rPr lang="en-US" sz="8000" dirty="0" smtClean="0"/>
              <a:t> – </a:t>
            </a:r>
            <a:r>
              <a:rPr lang="en-US" sz="8000" dirty="0" smtClean="0">
                <a:solidFill>
                  <a:srgbClr val="FF0000"/>
                </a:solidFill>
              </a:rPr>
              <a:t>de</a:t>
            </a:r>
            <a:r>
              <a:rPr lang="en-US" sz="8000" dirty="0" smtClean="0"/>
              <a:t> – </a:t>
            </a:r>
            <a:r>
              <a:rPr lang="en-US" sz="8000" dirty="0" smtClean="0">
                <a:solidFill>
                  <a:srgbClr val="FF0000"/>
                </a:solidFill>
              </a:rPr>
              <a:t>problem</a:t>
            </a:r>
            <a:r>
              <a:rPr lang="en-US" sz="8000" dirty="0" smtClean="0"/>
              <a:t>!!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743200"/>
            <a:ext cx="3200400" cy="28623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 = 3</a:t>
            </a:r>
            <a:r>
              <a:rPr lang="en-US" sz="3600" dirty="0" smtClean="0">
                <a:solidFill>
                  <a:srgbClr val="FF0000"/>
                </a:solidFill>
              </a:rPr>
              <a:t>x</a:t>
            </a:r>
            <a:r>
              <a:rPr lang="en-US" sz="3600" dirty="0" smtClean="0"/>
              <a:t> + 7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C = 4</a:t>
            </a:r>
            <a:r>
              <a:rPr lang="en-US" sz="3600" dirty="0" smtClean="0">
                <a:solidFill>
                  <a:srgbClr val="FF0000"/>
                </a:solidFill>
              </a:rPr>
              <a:t>d</a:t>
            </a:r>
            <a:r>
              <a:rPr lang="en-US" sz="3600" dirty="0" smtClean="0"/>
              <a:t> – 1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D = </a:t>
            </a:r>
            <a:r>
              <a:rPr lang="en-US" sz="3600" dirty="0" err="1" smtClean="0">
                <a:solidFill>
                  <a:srgbClr val="FF0000"/>
                </a:solidFill>
              </a:rPr>
              <a:t>rt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Exponent Rules….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When you multiply---add exponents</a:t>
            </a:r>
            <a:endParaRPr lang="en-US" sz="3600" dirty="0"/>
          </a:p>
        </p:txBody>
      </p:sp>
      <p:pic>
        <p:nvPicPr>
          <p:cNvPr id="68610" name="Picture 2" descr="http://b.vimeocdn.com/ts/234/601/234601046_640.jpg"/>
          <p:cNvPicPr>
            <a:picLocks noChangeAspect="1" noChangeArrowheads="1"/>
          </p:cNvPicPr>
          <p:nvPr/>
        </p:nvPicPr>
        <p:blipFill rotWithShape="1">
          <a:blip r:embed="rId3" cstate="print"/>
          <a:srcRect b="58333"/>
          <a:stretch/>
        </p:blipFill>
        <p:spPr bwMode="auto">
          <a:xfrm>
            <a:off x="1295400" y="2209800"/>
            <a:ext cx="6096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Exponent Rules…..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When you divide---Subtract exponents</a:t>
            </a:r>
            <a:endParaRPr lang="en-US" sz="4000" dirty="0"/>
          </a:p>
        </p:txBody>
      </p:sp>
      <p:pic>
        <p:nvPicPr>
          <p:cNvPr id="64514" name="Picture 2" descr="http://media4math.com/Examples/LawsOfExponents/LawsOfExponents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37766"/>
            <a:ext cx="454342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Exponent Rules…..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When you raise a power to a power---multiply exponents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37032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(x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)</a:t>
            </a:r>
            <a:r>
              <a:rPr lang="en-US" sz="4400" baseline="30000" dirty="0" smtClean="0"/>
              <a:t>3</a:t>
            </a:r>
            <a:r>
              <a:rPr lang="en-US" sz="4400" dirty="0" smtClean="0"/>
              <a:t> = x</a:t>
            </a:r>
            <a:r>
              <a:rPr lang="en-US" sz="4400" baseline="30000" dirty="0" smtClean="0"/>
              <a:t>6</a:t>
            </a:r>
          </a:p>
          <a:p>
            <a:endParaRPr lang="en-US" sz="4400" dirty="0" smtClean="0"/>
          </a:p>
          <a:p>
            <a:r>
              <a:rPr lang="en-US" sz="4400" dirty="0" smtClean="0"/>
              <a:t>(m</a:t>
            </a:r>
            <a:r>
              <a:rPr lang="en-US" sz="4400" baseline="30000" dirty="0" smtClean="0"/>
              <a:t>4</a:t>
            </a:r>
            <a:r>
              <a:rPr lang="en-US" sz="4400" dirty="0" smtClean="0"/>
              <a:t>n</a:t>
            </a:r>
            <a:r>
              <a:rPr lang="en-US" sz="4400" baseline="30000" dirty="0" smtClean="0"/>
              <a:t>5</a:t>
            </a:r>
            <a:r>
              <a:rPr lang="en-US" sz="4400" dirty="0" smtClean="0"/>
              <a:t>)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m</a:t>
            </a:r>
            <a:r>
              <a:rPr lang="en-US" sz="4400" baseline="30000" dirty="0" smtClean="0"/>
              <a:t>8</a:t>
            </a:r>
            <a:r>
              <a:rPr lang="en-US" sz="4400" dirty="0" smtClean="0"/>
              <a:t>n</a:t>
            </a:r>
            <a:r>
              <a:rPr lang="en-US" sz="4400" baseline="30000" dirty="0" smtClean="0"/>
              <a:t>10</a:t>
            </a:r>
            <a:endParaRPr lang="en-US" sz="4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2819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Work numbers first,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 the x’s,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 the y’s,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 the z’s.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957899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Check answer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choices after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each step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705600" y="2841113"/>
            <a:ext cx="321424" cy="11786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Anything raised to the power of zero </a:t>
            </a:r>
            <a:r>
              <a:rPr lang="en-US" b="1" dirty="0" smtClean="0"/>
              <a:t>is</a:t>
            </a:r>
            <a:r>
              <a:rPr lang="en-US" b="1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u="sng" dirty="0" smtClean="0">
                <a:solidFill>
                  <a:srgbClr val="FF0000"/>
                </a:solidFill>
              </a:rPr>
              <a:t>ONE!!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://www.virtualnerd.com/images/Tutorial/Alg1_6_2_7-diagram_thumb-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743200"/>
            <a:ext cx="4710563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>Negative Exponents</a:t>
            </a:r>
            <a:br>
              <a:rPr lang="en-US" b="1" u="sng" dirty="0" smtClean="0"/>
            </a:br>
            <a:r>
              <a:rPr lang="en-US" dirty="0" smtClean="0"/>
              <a:t>“Make all exponents Happy!”</a:t>
            </a:r>
            <a:endParaRPr lang="en-US" dirty="0"/>
          </a:p>
        </p:txBody>
      </p:sp>
      <p:pic>
        <p:nvPicPr>
          <p:cNvPr id="72706" name="Picture 2" descr="http://www.mathwarehouse.com/algebra/exponents/images/negative-exponents/negative-exponent-pictu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3438199" cy="1495425"/>
          </a:xfrm>
          <a:prstGeom prst="rect">
            <a:avLst/>
          </a:prstGeom>
          <a:noFill/>
        </p:spPr>
      </p:pic>
      <p:pic>
        <p:nvPicPr>
          <p:cNvPr id="72708" name="Picture 4" descr="http://media.showme.com/files/40844/pictures/thumbs/178627/last_thumb1331602323_20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38400"/>
            <a:ext cx="4089400" cy="3067050"/>
          </a:xfrm>
          <a:prstGeom prst="rect">
            <a:avLst/>
          </a:prstGeom>
          <a:noFill/>
        </p:spPr>
      </p:pic>
      <p:pic>
        <p:nvPicPr>
          <p:cNvPr id="8193" name="Picture 1" descr="C:\Users\Gary\AppData\Local\Microsoft\Windows\Temporary Internet Files\Content.IE5\4ZJX03SV\MC90043381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048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46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“If we did all the things we are capable of doing, we would literally astound ourselves.”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~ Thomas A. Edison</a:t>
            </a:r>
          </a:p>
        </p:txBody>
      </p:sp>
      <p:pic>
        <p:nvPicPr>
          <p:cNvPr id="4098" name="Picture 2" descr="http://2.bp.blogspot.com/-yoCoIROhF7U/ToNBoNF8NgI/AAAAAAAAFj4/5bXiYpl-sno/s1600/You-Are-Amazing-Inspirational-Qu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4762500" cy="3286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ary\AppData\Local\Microsoft\Windows\Temporary Internet Files\Content.IE5\H6RZ1GNO\MC9001047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"/>
            <a:ext cx="4206393" cy="3998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Remember….</a:t>
            </a:r>
          </a:p>
          <a:p>
            <a:endParaRPr lang="en-US" sz="3600" dirty="0" smtClean="0"/>
          </a:p>
          <a:p>
            <a:r>
              <a:rPr lang="en-US" sz="3600" dirty="0" smtClean="0"/>
              <a:t>When you </a:t>
            </a:r>
            <a:r>
              <a:rPr lang="en-US" sz="3600" u="sng" dirty="0" smtClean="0"/>
              <a:t>multiply</a:t>
            </a:r>
            <a:r>
              <a:rPr lang="en-US" sz="3600" dirty="0" smtClean="0"/>
              <a:t> or </a:t>
            </a:r>
            <a:r>
              <a:rPr lang="en-US" sz="3600" u="sng" dirty="0" smtClean="0"/>
              <a:t>divide</a:t>
            </a:r>
          </a:p>
          <a:p>
            <a:r>
              <a:rPr lang="en-US" sz="3600" dirty="0" smtClean="0"/>
              <a:t>an inequality </a:t>
            </a:r>
            <a:r>
              <a:rPr lang="en-US" sz="3600" b="1" dirty="0" smtClean="0"/>
              <a:t>by a negative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you must </a:t>
            </a:r>
            <a:r>
              <a:rPr lang="en-US" sz="3600" u="sng" dirty="0" smtClean="0">
                <a:solidFill>
                  <a:srgbClr val="FF0000"/>
                </a:solidFill>
              </a:rPr>
              <a:t>flip the inequality</a:t>
            </a:r>
          </a:p>
          <a:p>
            <a:r>
              <a:rPr lang="en-US" sz="3600" u="sng" dirty="0" smtClean="0">
                <a:solidFill>
                  <a:srgbClr val="FF0000"/>
                </a:solidFill>
              </a:rPr>
              <a:t>sign</a:t>
            </a:r>
            <a:r>
              <a:rPr lang="en-US" sz="3600" dirty="0" smtClean="0"/>
              <a:t>!!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91"/>
            <a:ext cx="7797662" cy="1158140"/>
          </a:xfrm>
        </p:spPr>
        <p:txBody>
          <a:bodyPr/>
          <a:lstStyle/>
          <a:p>
            <a:r>
              <a:rPr lang="en-US" b="1" dirty="0" smtClean="0"/>
              <a:t>Exponential Functions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9495" y="1268931"/>
            <a:ext cx="3816536" cy="3311189"/>
          </a:xfrm>
        </p:spPr>
        <p:txBody>
          <a:bodyPr/>
          <a:lstStyle/>
          <a:p>
            <a:r>
              <a:rPr lang="en-US" b="1" dirty="0" smtClean="0"/>
              <a:t>Exponential Growth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34974" y="1268930"/>
            <a:ext cx="3814904" cy="3311189"/>
          </a:xfrm>
        </p:spPr>
        <p:txBody>
          <a:bodyPr/>
          <a:lstStyle/>
          <a:p>
            <a:r>
              <a:rPr lang="en-US" b="1" dirty="0" smtClean="0"/>
              <a:t>Exponential Decay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7" y="1828801"/>
            <a:ext cx="3643854" cy="3643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68" y="1833154"/>
            <a:ext cx="3800970" cy="35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726" y="-15496"/>
            <a:ext cx="7797662" cy="115196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 Functions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1143000"/>
                <a:ext cx="2362200" cy="692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Linear Parent Function</a:t>
                </a:r>
              </a:p>
              <a:p>
                <a:pPr algn="ctr"/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algn="ctr"/>
                <a:r>
                  <a:rPr lang="en-US" sz="2800" dirty="0" smtClean="0"/>
                  <a:t>“Straight Line”</a:t>
                </a:r>
                <a:endParaRPr lang="en-US" sz="28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2362200" cy="6924973"/>
              </a:xfrm>
              <a:prstGeom prst="rect">
                <a:avLst/>
              </a:prstGeom>
              <a:blipFill rotWithShape="0">
                <a:blip r:embed="rId2"/>
                <a:stretch>
                  <a:fillRect l="-6443" t="-1145" r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24600" y="1143000"/>
                <a:ext cx="2362200" cy="7078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Exponential Parent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2800" dirty="0" smtClean="0"/>
                  <a:t>“X is the Exponent”</a:t>
                </a:r>
                <a:endParaRPr lang="en-US" sz="28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143000"/>
                <a:ext cx="2362200" cy="7078861"/>
              </a:xfrm>
              <a:prstGeom prst="rect">
                <a:avLst/>
              </a:prstGeom>
              <a:blipFill rotWithShape="0">
                <a:blip r:embed="rId3"/>
                <a:stretch>
                  <a:fillRect l="-6718" t="-1120"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38933" y="1143000"/>
                <a:ext cx="2362200" cy="664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Quadratic Parent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algn="ctr"/>
                <a:r>
                  <a:rPr lang="en-US" sz="2800" dirty="0" smtClean="0"/>
                  <a:t>“Parabola”</a:t>
                </a:r>
                <a:endParaRPr lang="en-US" sz="28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33" y="1143000"/>
                <a:ext cx="2362200" cy="6647974"/>
              </a:xfrm>
              <a:prstGeom prst="rect">
                <a:avLst/>
              </a:prstGeom>
              <a:blipFill rotWithShape="0">
                <a:blip r:embed="rId4"/>
                <a:stretch>
                  <a:fillRect l="-6443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3" y="3200400"/>
            <a:ext cx="2288857" cy="22602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32" y="3200400"/>
            <a:ext cx="2381250" cy="2287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3198391"/>
            <a:ext cx="2252662" cy="2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7759"/>
            <a:ext cx="7797662" cy="1151965"/>
          </a:xfrm>
        </p:spPr>
        <p:txBody>
          <a:bodyPr/>
          <a:lstStyle/>
          <a:p>
            <a:r>
              <a:rPr lang="en-US" dirty="0" smtClean="0"/>
              <a:t>Does the problem have an equation in it???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26981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 = 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Or </a:t>
            </a:r>
          </a:p>
          <a:p>
            <a:endParaRPr lang="en-US" sz="2400" dirty="0"/>
          </a:p>
          <a:p>
            <a:r>
              <a:rPr lang="en-US" sz="2400" dirty="0" smtClean="0"/>
              <a:t>f(x) = 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114800"/>
            <a:ext cx="834443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>
                <a:latin typeface="Impact" panose="020B0806030902050204" pitchFamily="34" charset="0"/>
              </a:rPr>
              <a:t>Then plug it into Y=!!!!  </a:t>
            </a:r>
          </a:p>
          <a:p>
            <a:r>
              <a:rPr lang="en-US" cap="none" dirty="0" smtClean="0">
                <a:latin typeface="Impact" panose="020B0806030902050204" pitchFamily="34" charset="0"/>
              </a:rPr>
              <a:t>You can use either GRAPH , TABLE , or </a:t>
            </a:r>
          </a:p>
          <a:p>
            <a:r>
              <a:rPr lang="en-US" cap="none" dirty="0" smtClean="0">
                <a:latin typeface="Impact" panose="020B0806030902050204" pitchFamily="34" charset="0"/>
              </a:rPr>
              <a:t>2</a:t>
            </a:r>
            <a:r>
              <a:rPr lang="en-US" cap="none" baseline="30000" dirty="0" smtClean="0">
                <a:latin typeface="Impact" panose="020B0806030902050204" pitchFamily="34" charset="0"/>
              </a:rPr>
              <a:t>nd</a:t>
            </a:r>
            <a:r>
              <a:rPr lang="en-US" cap="none" dirty="0" smtClean="0">
                <a:latin typeface="Impact" panose="020B0806030902050204" pitchFamily="34" charset="0"/>
              </a:rPr>
              <a:t> Trace… to find the answer.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24400" y="4302254"/>
            <a:ext cx="1586832" cy="6185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77000" y="4316114"/>
            <a:ext cx="1377814" cy="6185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77632" y="3692655"/>
            <a:ext cx="609600" cy="60959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3116" y="4920819"/>
            <a:ext cx="2167683" cy="6185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4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20049" cy="115196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Do you know how to reset your calculator?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905000"/>
            <a:ext cx="251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2</a:t>
            </a:r>
            <a:r>
              <a:rPr lang="en-US" sz="4800" baseline="30000" dirty="0" smtClean="0">
                <a:solidFill>
                  <a:srgbClr val="0000FF"/>
                </a:solidFill>
              </a:rPr>
              <a:t>nd</a:t>
            </a:r>
            <a:endParaRPr lang="en-US" sz="4800" dirty="0" smtClean="0">
              <a:solidFill>
                <a:srgbClr val="0000FF"/>
              </a:solidFill>
            </a:endParaRPr>
          </a:p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Plus sign</a:t>
            </a:r>
          </a:p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7</a:t>
            </a:r>
          </a:p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All</a:t>
            </a:r>
            <a:endParaRPr lang="en-US" sz="4800" dirty="0" smtClean="0">
              <a:solidFill>
                <a:srgbClr val="0000FF"/>
              </a:solidFill>
            </a:endParaRPr>
          </a:p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2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20049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Or turn on the correlation coefficient?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514600"/>
            <a:ext cx="3365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Mode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Stat Diagnostics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Highlight On and hit Enter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EOC Testing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quick reminders of what to expect…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4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test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Know your testing location</a:t>
            </a:r>
          </a:p>
          <a:p>
            <a:pPr lvl="1"/>
            <a:r>
              <a:rPr lang="en-US" sz="2000" dirty="0" smtClean="0"/>
              <a:t>Ask your teachers if you don’t know where to go</a:t>
            </a:r>
          </a:p>
          <a:p>
            <a:pPr lvl="1"/>
            <a:r>
              <a:rPr lang="en-US" sz="2000" dirty="0" smtClean="0"/>
              <a:t>Find your name on the rosters in the commons</a:t>
            </a:r>
          </a:p>
          <a:p>
            <a:pPr lvl="1"/>
            <a:r>
              <a:rPr lang="en-US" sz="2000" dirty="0" smtClean="0"/>
              <a:t>Still not sure where to go?  </a:t>
            </a:r>
            <a:r>
              <a:rPr lang="en-US" sz="2000" u="sng" dirty="0" smtClean="0"/>
              <a:t>Ask</a:t>
            </a:r>
            <a:r>
              <a:rPr lang="en-US" sz="2000" dirty="0" smtClean="0"/>
              <a:t> someone for help!</a:t>
            </a:r>
          </a:p>
          <a:p>
            <a:r>
              <a:rPr lang="en-US" sz="2400" dirty="0" smtClean="0"/>
              <a:t>Get a good night’s sleep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24" y="0"/>
            <a:ext cx="7797662" cy="1151965"/>
          </a:xfrm>
        </p:spPr>
        <p:txBody>
          <a:bodyPr/>
          <a:lstStyle/>
          <a:p>
            <a:r>
              <a:rPr lang="en-US" dirty="0" smtClean="0"/>
              <a:t>The morning of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0221" y="1219200"/>
            <a:ext cx="7543800" cy="4050792"/>
          </a:xfrm>
        </p:spPr>
        <p:txBody>
          <a:bodyPr>
            <a:noAutofit/>
          </a:bodyPr>
          <a:lstStyle/>
          <a:p>
            <a:r>
              <a:rPr lang="en-US" dirty="0" smtClean="0"/>
              <a:t>Be in dress code</a:t>
            </a:r>
          </a:p>
          <a:p>
            <a:pPr lvl="1"/>
            <a:r>
              <a:rPr lang="en-US" dirty="0" smtClean="0"/>
              <a:t>Show your Gander Pride by wearing a maroon shirt</a:t>
            </a:r>
          </a:p>
          <a:p>
            <a:pPr lvl="1"/>
            <a:r>
              <a:rPr lang="en-US" dirty="0" smtClean="0"/>
              <a:t>No pajamas, slippers, pillows or blankets</a:t>
            </a:r>
          </a:p>
          <a:p>
            <a:pPr lvl="1"/>
            <a:r>
              <a:rPr lang="en-US" dirty="0" smtClean="0"/>
              <a:t>Some testing rooms are cold: be prepared and dress in layers</a:t>
            </a:r>
          </a:p>
          <a:p>
            <a:r>
              <a:rPr lang="en-US" dirty="0" smtClean="0"/>
              <a:t>Wear your ID badge</a:t>
            </a:r>
          </a:p>
          <a:p>
            <a:r>
              <a:rPr lang="en-US" dirty="0" smtClean="0"/>
              <a:t>Eat a good breakfast</a:t>
            </a:r>
          </a:p>
          <a:p>
            <a:pPr lvl="1"/>
            <a:r>
              <a:rPr lang="en-US" dirty="0" smtClean="0"/>
              <a:t>It is FREE in the Cafeteria</a:t>
            </a:r>
          </a:p>
          <a:p>
            <a:r>
              <a:rPr lang="en-US" dirty="0" smtClean="0"/>
              <a:t>Grab a good book to read after the test</a:t>
            </a:r>
          </a:p>
          <a:p>
            <a:pPr lvl="1"/>
            <a:r>
              <a:rPr lang="en-US" dirty="0" smtClean="0"/>
              <a:t>School appropriate, of course</a:t>
            </a:r>
          </a:p>
          <a:p>
            <a:pPr lvl="1"/>
            <a:r>
              <a:rPr lang="en-US" dirty="0" smtClean="0"/>
              <a:t>Must be a book, not an e-reader</a:t>
            </a:r>
          </a:p>
          <a:p>
            <a:r>
              <a:rPr lang="en-US" dirty="0" smtClean="0"/>
              <a:t>Be 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" y="152400"/>
            <a:ext cx="8934449" cy="1151965"/>
          </a:xfrm>
        </p:spPr>
        <p:txBody>
          <a:bodyPr/>
          <a:lstStyle/>
          <a:p>
            <a:r>
              <a:rPr lang="en-US" dirty="0" smtClean="0"/>
              <a:t>Once you arrive to the testing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1494" y="1293479"/>
            <a:ext cx="7655814" cy="4050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Put your personal belongings at the front of the class</a:t>
            </a:r>
          </a:p>
          <a:p>
            <a:pPr lvl="1"/>
            <a:r>
              <a:rPr lang="en-US" sz="2000" dirty="0" smtClean="0"/>
              <a:t>No purses or backpacks can be at your desk</a:t>
            </a:r>
          </a:p>
          <a:p>
            <a:r>
              <a:rPr lang="en-US" sz="2400" dirty="0" smtClean="0"/>
              <a:t>Sit in the desk directed by your testing teacher</a:t>
            </a:r>
          </a:p>
          <a:p>
            <a:r>
              <a:rPr lang="en-US" sz="2400" dirty="0" smtClean="0"/>
              <a:t>Turn in your cell phone and iPad</a:t>
            </a:r>
          </a:p>
          <a:p>
            <a:pPr lvl="1"/>
            <a:r>
              <a:rPr lang="en-US" sz="2000" dirty="0" smtClean="0"/>
              <a:t>Complete the Electronic Device contract </a:t>
            </a:r>
          </a:p>
          <a:p>
            <a:pPr lvl="1"/>
            <a:r>
              <a:rPr lang="en-US" sz="2000" dirty="0" smtClean="0"/>
              <a:t>Label, power down and turn in your device(s)</a:t>
            </a:r>
          </a:p>
          <a:p>
            <a:pPr lvl="1"/>
            <a:r>
              <a:rPr lang="en-US" sz="2000" dirty="0" smtClean="0"/>
              <a:t>All electronic devices will be in locked storage until testing is complete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07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543800" cy="1609344"/>
          </a:xfrm>
        </p:spPr>
        <p:txBody>
          <a:bodyPr/>
          <a:lstStyle/>
          <a:p>
            <a:r>
              <a:rPr lang="en-US" dirty="0" smtClean="0"/>
              <a:t>During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4103" y="1219200"/>
            <a:ext cx="75438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Show what you know – you have been working for this day all year!</a:t>
            </a:r>
          </a:p>
          <a:p>
            <a:pPr lvl="1"/>
            <a:r>
              <a:rPr lang="en-US" sz="2000" dirty="0" smtClean="0"/>
              <a:t>Read all of the questions carefully and use your strategies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You cannot have food or drink at your desk </a:t>
            </a:r>
          </a:p>
          <a:p>
            <a:endParaRPr lang="en-US" sz="2400" dirty="0" smtClean="0"/>
          </a:p>
          <a:p>
            <a:r>
              <a:rPr lang="en-US" sz="2400" dirty="0" smtClean="0"/>
              <a:t>If you need to see the nurse, you must be escorted by an adult</a:t>
            </a:r>
          </a:p>
          <a:p>
            <a:endParaRPr lang="en-US" sz="2400" dirty="0" smtClean="0"/>
          </a:p>
          <a:p>
            <a:r>
              <a:rPr lang="en-US" sz="2400" dirty="0" smtClean="0"/>
              <a:t>You cannot access your personal belongings during the test, so make sure you have your lunch money, etc. with you at your desk</a:t>
            </a:r>
          </a:p>
          <a:p>
            <a:endParaRPr lang="en-US" sz="2400" dirty="0" smtClean="0"/>
          </a:p>
          <a:p>
            <a:r>
              <a:rPr lang="en-US" sz="2400" dirty="0" smtClean="0"/>
              <a:t>Remain seated and signal the teacher if you need anything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Slope-Intercept Form of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is where you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egin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is where you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ove from there!</a:t>
            </a:r>
            <a:endParaRPr lang="en-US" dirty="0"/>
          </a:p>
        </p:txBody>
      </p:sp>
      <p:pic>
        <p:nvPicPr>
          <p:cNvPr id="41986" name="Picture 2" descr="http://www.algebra-class.com/image-files/slope-formula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3343275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you are finished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1980" y="1676400"/>
            <a:ext cx="7543800" cy="405079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Look over your test booklet and answer document to confirm you have completed all parts of the test</a:t>
            </a:r>
          </a:p>
          <a:p>
            <a:r>
              <a:rPr lang="en-US" sz="2400" dirty="0" smtClean="0"/>
              <a:t>Signal your testing teacher when you are ready to turn in your materials </a:t>
            </a:r>
          </a:p>
          <a:p>
            <a:pPr lvl="1"/>
            <a:r>
              <a:rPr lang="en-US" sz="2000" dirty="0" smtClean="0"/>
              <a:t>This includes all scratch paper.  If you use it for drawing, it will be collected and destroyed after testing.</a:t>
            </a:r>
          </a:p>
          <a:p>
            <a:r>
              <a:rPr lang="en-US" sz="2400" dirty="0" smtClean="0"/>
              <a:t>Read your book quietly</a:t>
            </a:r>
          </a:p>
          <a:p>
            <a:r>
              <a:rPr lang="en-US" sz="2400" dirty="0" smtClean="0"/>
              <a:t>Remain seated and do not disturb others that are working</a:t>
            </a:r>
          </a:p>
        </p:txBody>
      </p:sp>
    </p:spTree>
    <p:extLst>
      <p:ext uri="{BB962C8B-B14F-4D97-AF65-F5344CB8AC3E}">
        <p14:creationId xmlns:p14="http://schemas.microsoft.com/office/powerpoint/2010/main" val="32335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524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  </a:t>
            </a:r>
            <a:r>
              <a:rPr lang="en-US" sz="8000" dirty="0" smtClean="0">
                <a:latin typeface="Arial Rounded MT Bold" pitchFamily="34" charset="0"/>
              </a:rPr>
              <a:t>STAAR Test is</a:t>
            </a:r>
            <a:r>
              <a:rPr lang="en-US" sz="6000" dirty="0" smtClean="0">
                <a:latin typeface="Arial Rounded MT Bold" pitchFamily="34" charset="0"/>
              </a:rPr>
              <a:t> </a:t>
            </a:r>
            <a:r>
              <a:rPr lang="en-US" sz="8000" dirty="0" smtClean="0">
                <a:latin typeface="Arial Rounded MT Bold" pitchFamily="34" charset="0"/>
              </a:rPr>
              <a:t>Monday!!</a:t>
            </a:r>
            <a:endParaRPr lang="en-US" sz="88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3300" y="3657600"/>
            <a:ext cx="3429000" cy="2362200"/>
          </a:xfrm>
        </p:spPr>
        <p:txBody>
          <a:bodyPr>
            <a:normAutofit fontScale="77500" lnSpcReduction="20000"/>
          </a:bodyPr>
          <a:lstStyle/>
          <a:p>
            <a:endParaRPr lang="en-US" sz="60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4800" b="1" dirty="0" smtClean="0">
                <a:solidFill>
                  <a:schemeClr val="tx1"/>
                </a:solidFill>
                <a:latin typeface="Arial Rounded MT Bold" pitchFamily="34" charset="0"/>
              </a:rPr>
              <a:t>I </a:t>
            </a:r>
            <a:r>
              <a:rPr lang="en-US" sz="4800" b="1" u="sng" dirty="0" smtClean="0">
                <a:solidFill>
                  <a:schemeClr val="tx1"/>
                </a:solidFill>
                <a:latin typeface="Arial Rounded MT Bold" pitchFamily="34" charset="0"/>
              </a:rPr>
              <a:t>know</a:t>
            </a:r>
            <a:r>
              <a:rPr lang="en-US" sz="4800" b="1" dirty="0" smtClean="0">
                <a:solidFill>
                  <a:schemeClr val="tx1"/>
                </a:solidFill>
                <a:latin typeface="Arial Rounded MT Bold" pitchFamily="34" charset="0"/>
              </a:rPr>
              <a:t> you 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Arial Rounded MT Bold" pitchFamily="34" charset="0"/>
              </a:rPr>
              <a:t>are ready!!</a:t>
            </a:r>
            <a:endParaRPr lang="en-US" sz="48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65537" name="Picture 1" descr="C:\Users\Gary\AppData\Local\Microsoft\Windows\Temporary Internet Files\Content.IE5\NF77AGDG\MC90043396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572286"/>
            <a:ext cx="2285714" cy="2285714"/>
          </a:xfrm>
          <a:prstGeom prst="rect">
            <a:avLst/>
          </a:prstGeom>
          <a:noFill/>
        </p:spPr>
      </p:pic>
      <p:pic>
        <p:nvPicPr>
          <p:cNvPr id="5" name="Picture 1" descr="C:\Users\Gary\AppData\Local\Microsoft\Windows\Temporary Internet Files\Content.IE5\NF77AGDG\MC90043396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285714" cy="2285714"/>
          </a:xfrm>
          <a:prstGeom prst="rect">
            <a:avLst/>
          </a:prstGeom>
          <a:noFill/>
        </p:spPr>
      </p:pic>
      <p:pic>
        <p:nvPicPr>
          <p:cNvPr id="71681" name="Picture 1" descr="C:\Users\Gary\AppData\Local\Microsoft\Windows\Temporary Internet Files\Content.IE5\1B5Y600E\MM9003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-600212"/>
            <a:ext cx="1752600" cy="2344103"/>
          </a:xfrm>
          <a:prstGeom prst="rect">
            <a:avLst/>
          </a:prstGeom>
          <a:noFill/>
        </p:spPr>
      </p:pic>
      <p:pic>
        <p:nvPicPr>
          <p:cNvPr id="71682" name="Picture 2" descr="C:\Users\Gary\AppData\Local\Microsoft\Windows\Temporary Internet Files\Content.IE5\H6RZ1GNO\MC90009131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810000"/>
            <a:ext cx="1981200" cy="2677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the line moves from left to right….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Positive slopes go up, negative slopes go down.</a:t>
            </a:r>
            <a:endParaRPr lang="en-US" dirty="0"/>
          </a:p>
        </p:txBody>
      </p:sp>
      <p:pic>
        <p:nvPicPr>
          <p:cNvPr id="46082" name="Picture 2" descr="http://www.snapwiz.com/content/courseImages/3/linesl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49530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Look at slopes….</a:t>
            </a:r>
            <a:br>
              <a:rPr lang="en-US" b="1" dirty="0" smtClean="0"/>
            </a:br>
            <a:r>
              <a:rPr lang="en-US" sz="3600" dirty="0" smtClean="0"/>
              <a:t>the bigger the slope, the steeper the line.</a:t>
            </a:r>
            <a:endParaRPr lang="en-US" sz="3600" dirty="0"/>
          </a:p>
        </p:txBody>
      </p:sp>
      <p:pic>
        <p:nvPicPr>
          <p:cNvPr id="33794" name="Picture 2" descr="http://www.jdcruzan.com/Images/LinearTransform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5105400" cy="4111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6463" y="457200"/>
            <a:ext cx="7796030" cy="3311189"/>
          </a:xfrm>
        </p:spPr>
        <p:txBody>
          <a:bodyPr/>
          <a:lstStyle/>
          <a:p>
            <a:r>
              <a:rPr lang="en-US" dirty="0" smtClean="0"/>
              <a:t>What is the slope of this line?</a:t>
            </a:r>
          </a:p>
          <a:p>
            <a:r>
              <a:rPr lang="en-US" dirty="0" smtClean="0"/>
              <a:t>What is its equation?</a:t>
            </a:r>
            <a:endParaRPr lang="en-US" dirty="0"/>
          </a:p>
        </p:txBody>
      </p:sp>
      <p:pic>
        <p:nvPicPr>
          <p:cNvPr id="35844" name="Picture 4" descr="http://www.algebra.com/cgi-bin/plot-formula.mpl?expression=+graph(+400%2C+300%2C+-7%2C+7%2C+-2%2C+7%2C+4)+&amp;x=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378" y="2558714"/>
            <a:ext cx="388620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399592"/>
            <a:ext cx="7796030" cy="3311189"/>
          </a:xfrm>
        </p:spPr>
        <p:txBody>
          <a:bodyPr/>
          <a:lstStyle/>
          <a:p>
            <a:r>
              <a:rPr lang="en-US" dirty="0" smtClean="0"/>
              <a:t>What is the slope of this line?</a:t>
            </a:r>
          </a:p>
          <a:p>
            <a:r>
              <a:rPr lang="en-US" dirty="0" smtClean="0"/>
              <a:t>What is its equation?</a:t>
            </a:r>
            <a:endParaRPr lang="en-US" dirty="0"/>
          </a:p>
        </p:txBody>
      </p:sp>
      <p:pic>
        <p:nvPicPr>
          <p:cNvPr id="37890" name="Picture 2" descr="http://img.sparknotes.com/figures/3/393a0f9064f0cef5c349ab5966e8842d/slope_undefin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180" y="2511333"/>
            <a:ext cx="3886200" cy="4000501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733800" y="2928434"/>
            <a:ext cx="17418" cy="3437709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069080" y="371078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77789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  <a:cs typeface="Aharoni" pitchFamily="2" charset="-79"/>
              </a:rPr>
              <a:t>“The number one problem that keeps people from winning … is lack of belief in themselves.” ~ Arthur L. Williams</a:t>
            </a:r>
            <a:endParaRPr lang="en-US" sz="32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52" name="Picture 4" descr="http://iloveuab.com/wp-content/uploads/2010/12/Waterboy_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7862" y="2819400"/>
            <a:ext cx="6143475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youcandoi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5600" y="4610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938</Words>
  <Application>Microsoft Office PowerPoint</Application>
  <PresentationFormat>On-screen Show (4:3)</PresentationFormat>
  <Paragraphs>276</Paragraphs>
  <Slides>41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Aharoni</vt:lpstr>
      <vt:lpstr>Arial</vt:lpstr>
      <vt:lpstr>Arial Black</vt:lpstr>
      <vt:lpstr>Arial Rounded MT Bold</vt:lpstr>
      <vt:lpstr>Calibri</vt:lpstr>
      <vt:lpstr>Cambria Math</vt:lpstr>
      <vt:lpstr>Impact</vt:lpstr>
      <vt:lpstr>Main Event</vt:lpstr>
      <vt:lpstr>1_Main Event</vt:lpstr>
      <vt:lpstr>  STAAR Test is Monday!!</vt:lpstr>
      <vt:lpstr>Your Left hand makes a Less Than</vt:lpstr>
      <vt:lpstr>PowerPoint Presentation</vt:lpstr>
      <vt:lpstr>Slope-Intercept Form of a Line</vt:lpstr>
      <vt:lpstr>As the line moves from left to right….</vt:lpstr>
      <vt:lpstr>Look at slopes…. the bigger the slope, the steeper the line.</vt:lpstr>
      <vt:lpstr>Horizontal Lines</vt:lpstr>
      <vt:lpstr>Vertical Lines</vt:lpstr>
      <vt:lpstr>PowerPoint Presentation</vt:lpstr>
      <vt:lpstr>Parallel Lines have equal slopes!</vt:lpstr>
      <vt:lpstr>Perpendicular Lines “Opposite Reciprocal”slopes</vt:lpstr>
      <vt:lpstr>Systems of Linear Equations</vt:lpstr>
      <vt:lpstr>Solving Systems on the Calculator</vt:lpstr>
      <vt:lpstr>PowerPoint Presentation</vt:lpstr>
      <vt:lpstr>What is a function?</vt:lpstr>
      <vt:lpstr>What is not a function?</vt:lpstr>
      <vt:lpstr>Domain and Range</vt:lpstr>
      <vt:lpstr>PowerPoint Presentation</vt:lpstr>
      <vt:lpstr>Quadratic Functions As the “a” gets bigger, the parabola gets NARROWER.</vt:lpstr>
      <vt:lpstr> What are the solutions?  </vt:lpstr>
      <vt:lpstr>PowerPoint Presentation</vt:lpstr>
      <vt:lpstr>  “Success is dependent on effort.” Sophocles (496-406) </vt:lpstr>
      <vt:lpstr>Independent  variable is……</vt:lpstr>
      <vt:lpstr>Exponent Rules…. When you multiply---add exponents</vt:lpstr>
      <vt:lpstr>Exponent Rules….. When you divide---Subtract exponents</vt:lpstr>
      <vt:lpstr>Exponent Rules….. When you raise a power to a power---multiply exponents</vt:lpstr>
      <vt:lpstr>Anything raised to the power of zero is: ONE!!</vt:lpstr>
      <vt:lpstr>Negative Exponents “Make all exponents Happy!”</vt:lpstr>
      <vt:lpstr>PowerPoint Presentation</vt:lpstr>
      <vt:lpstr>Exponential Functions</vt:lpstr>
      <vt:lpstr>Parent Functions</vt:lpstr>
      <vt:lpstr>Does the problem have an equation in it???</vt:lpstr>
      <vt:lpstr>Do you know how to reset your calculator?</vt:lpstr>
      <vt:lpstr>Or turn on the correlation coefficient?</vt:lpstr>
      <vt:lpstr>EOC Testing</vt:lpstr>
      <vt:lpstr>Before test day</vt:lpstr>
      <vt:lpstr>The morning of the test</vt:lpstr>
      <vt:lpstr>Once you arrive to the testing room</vt:lpstr>
      <vt:lpstr>During testing</vt:lpstr>
      <vt:lpstr>After you are finished</vt:lpstr>
      <vt:lpstr>  STAAR Test is Monday!!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STAAR Test is Tomorrow!!</dc:title>
  <dc:creator>Gary Wayne Woods</dc:creator>
  <cp:lastModifiedBy>Myers, Kevin W</cp:lastModifiedBy>
  <cp:revision>84</cp:revision>
  <dcterms:created xsi:type="dcterms:W3CDTF">2012-05-05T13:40:49Z</dcterms:created>
  <dcterms:modified xsi:type="dcterms:W3CDTF">2016-04-29T20:44:28Z</dcterms:modified>
</cp:coreProperties>
</file>