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65" r:id="rId2"/>
    <p:sldId id="256" r:id="rId3"/>
    <p:sldId id="257" r:id="rId4"/>
    <p:sldId id="276" r:id="rId5"/>
    <p:sldId id="258" r:id="rId6"/>
    <p:sldId id="259" r:id="rId7"/>
    <p:sldId id="279" r:id="rId8"/>
    <p:sldId id="266" r:id="rId9"/>
    <p:sldId id="260" r:id="rId10"/>
    <p:sldId id="261" r:id="rId11"/>
    <p:sldId id="262" r:id="rId12"/>
    <p:sldId id="280" r:id="rId13"/>
    <p:sldId id="269" r:id="rId14"/>
    <p:sldId id="282" r:id="rId15"/>
    <p:sldId id="284" r:id="rId16"/>
    <p:sldId id="263" r:id="rId17"/>
    <p:sldId id="264" r:id="rId18"/>
    <p:sldId id="285" r:id="rId19"/>
    <p:sldId id="272" r:id="rId20"/>
    <p:sldId id="268" r:id="rId21"/>
    <p:sldId id="267" r:id="rId22"/>
    <p:sldId id="270" r:id="rId23"/>
    <p:sldId id="271" r:id="rId24"/>
    <p:sldId id="273" r:id="rId25"/>
    <p:sldId id="274" r:id="rId26"/>
    <p:sldId id="286" r:id="rId27"/>
    <p:sldId id="287" r:id="rId28"/>
    <p:sldId id="28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12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e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11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53.wmf"/><Relationship Id="rId5" Type="http://schemas.openxmlformats.org/officeDocument/2006/relationships/image" Target="../media/image13.wmf"/><Relationship Id="rId10" Type="http://schemas.openxmlformats.org/officeDocument/2006/relationships/image" Target="../media/image52.wmf"/><Relationship Id="rId4" Type="http://schemas.openxmlformats.org/officeDocument/2006/relationships/image" Target="../media/image12.wmf"/><Relationship Id="rId9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17.wmf"/><Relationship Id="rId7" Type="http://schemas.openxmlformats.org/officeDocument/2006/relationships/image" Target="../media/image59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27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65.wmf"/><Relationship Id="rId5" Type="http://schemas.openxmlformats.org/officeDocument/2006/relationships/image" Target="../media/image29.wmf"/><Relationship Id="rId10" Type="http://schemas.openxmlformats.org/officeDocument/2006/relationships/image" Target="../media/image64.wmf"/><Relationship Id="rId4" Type="http://schemas.openxmlformats.org/officeDocument/2006/relationships/image" Target="../media/image28.wmf"/><Relationship Id="rId9" Type="http://schemas.openxmlformats.org/officeDocument/2006/relationships/image" Target="../media/image63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33.wmf"/><Relationship Id="rId7" Type="http://schemas.openxmlformats.org/officeDocument/2006/relationships/image" Target="../media/image70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4.wmf"/><Relationship Id="rId7" Type="http://schemas.openxmlformats.org/officeDocument/2006/relationships/image" Target="../media/image76.wmf"/><Relationship Id="rId12" Type="http://schemas.openxmlformats.org/officeDocument/2006/relationships/image" Target="../media/image81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5.wmf"/><Relationship Id="rId11" Type="http://schemas.openxmlformats.org/officeDocument/2006/relationships/image" Target="../media/image80.wmf"/><Relationship Id="rId5" Type="http://schemas.openxmlformats.org/officeDocument/2006/relationships/image" Target="../media/image43.wmf"/><Relationship Id="rId10" Type="http://schemas.openxmlformats.org/officeDocument/2006/relationships/image" Target="../media/image79.wmf"/><Relationship Id="rId4" Type="http://schemas.openxmlformats.org/officeDocument/2006/relationships/image" Target="../media/image42.wmf"/><Relationship Id="rId9" Type="http://schemas.openxmlformats.org/officeDocument/2006/relationships/image" Target="../media/image78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47.wmf"/><Relationship Id="rId7" Type="http://schemas.openxmlformats.org/officeDocument/2006/relationships/image" Target="../media/image84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48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06365-20AF-4B4F-9B24-C23CDA8D50E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4433D-C434-4DCF-9AF4-01167A7D3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07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C608D-D840-4940-A9E4-A8C3C86C3A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57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170D6-D59D-4FF6-9987-2F8C4F9E52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43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F1527-0EE3-4EE3-B1A0-849E9DA06B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1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A8DAE-762B-4839-AEDC-84A0C91D1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73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D3C10-35F2-4578-BE1B-BB6EBA617A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61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17DE5-67A5-426D-9158-D67EBC5409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82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8F7D1-5729-43D2-8B4A-06575AAA1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2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A8B51-BD69-4B15-8B5F-6AA829E1CA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28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8CEE2-2673-4104-B8D4-45A7251B52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46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BB8EE-2E02-46BB-90F2-0D3EAD3A4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41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C2E14-E27F-43A3-827B-103166CF0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1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F68B82D-B77C-498C-BA29-7928133722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7.png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oleObject" Target="../embeddings/oleObject23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oleObject" Target="../embeddings/oleObject25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7.png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7.png"/><Relationship Id="rId4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0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58.bin"/><Relationship Id="rId26" Type="http://schemas.openxmlformats.org/officeDocument/2006/relationships/oleObject" Target="../embeddings/oleObject62.bin"/><Relationship Id="rId3" Type="http://schemas.openxmlformats.org/officeDocument/2006/relationships/image" Target="../media/image55.png"/><Relationship Id="rId21" Type="http://schemas.openxmlformats.org/officeDocument/2006/relationships/image" Target="../media/image51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49.wmf"/><Relationship Id="rId25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61.bin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image" Target="../media/image52.wmf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50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0.bin"/><Relationship Id="rId27" Type="http://schemas.openxmlformats.org/officeDocument/2006/relationships/image" Target="../media/image5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70.bin"/><Relationship Id="rId3" Type="http://schemas.openxmlformats.org/officeDocument/2006/relationships/image" Target="../media/image55.pn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67.bin"/><Relationship Id="rId17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9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56.wmf"/><Relationship Id="rId5" Type="http://schemas.openxmlformats.org/officeDocument/2006/relationships/image" Target="../media/image15.wmf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66.bin"/><Relationship Id="rId19" Type="http://schemas.openxmlformats.org/officeDocument/2006/relationships/image" Target="../media/image60.wmf"/><Relationship Id="rId4" Type="http://schemas.openxmlformats.org/officeDocument/2006/relationships/oleObject" Target="../embeddings/oleObject63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6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78.bin"/><Relationship Id="rId26" Type="http://schemas.openxmlformats.org/officeDocument/2006/relationships/oleObject" Target="../embeddings/oleObject82.bin"/><Relationship Id="rId3" Type="http://schemas.openxmlformats.org/officeDocument/2006/relationships/image" Target="../media/image55.png"/><Relationship Id="rId21" Type="http://schemas.openxmlformats.org/officeDocument/2006/relationships/image" Target="../media/image6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75.bin"/><Relationship Id="rId17" Type="http://schemas.openxmlformats.org/officeDocument/2006/relationships/image" Target="../media/image61.wmf"/><Relationship Id="rId25" Type="http://schemas.openxmlformats.org/officeDocument/2006/relationships/image" Target="../media/image6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7.bin"/><Relationship Id="rId20" Type="http://schemas.openxmlformats.org/officeDocument/2006/relationships/oleObject" Target="../embeddings/oleObject79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28.wmf"/><Relationship Id="rId24" Type="http://schemas.openxmlformats.org/officeDocument/2006/relationships/oleObject" Target="../embeddings/oleObject81.bin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23" Type="http://schemas.openxmlformats.org/officeDocument/2006/relationships/image" Target="../media/image64.wmf"/><Relationship Id="rId10" Type="http://schemas.openxmlformats.org/officeDocument/2006/relationships/oleObject" Target="../embeddings/oleObject74.bin"/><Relationship Id="rId19" Type="http://schemas.openxmlformats.org/officeDocument/2006/relationships/image" Target="../media/image62.wmf"/><Relationship Id="rId4" Type="http://schemas.openxmlformats.org/officeDocument/2006/relationships/oleObject" Target="../embeddings/oleObject71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76.bin"/><Relationship Id="rId22" Type="http://schemas.openxmlformats.org/officeDocument/2006/relationships/oleObject" Target="../embeddings/oleObject80.bin"/><Relationship Id="rId27" Type="http://schemas.openxmlformats.org/officeDocument/2006/relationships/image" Target="../media/image6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13" Type="http://schemas.openxmlformats.org/officeDocument/2006/relationships/image" Target="../media/image68.wmf"/><Relationship Id="rId18" Type="http://schemas.openxmlformats.org/officeDocument/2006/relationships/oleObject" Target="../embeddings/oleObject90.bin"/><Relationship Id="rId3" Type="http://schemas.openxmlformats.org/officeDocument/2006/relationships/image" Target="../media/image55.png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87.bin"/><Relationship Id="rId17" Type="http://schemas.openxmlformats.org/officeDocument/2006/relationships/image" Target="../media/image7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9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67.wmf"/><Relationship Id="rId5" Type="http://schemas.openxmlformats.org/officeDocument/2006/relationships/image" Target="../media/image31.wmf"/><Relationship Id="rId15" Type="http://schemas.openxmlformats.org/officeDocument/2006/relationships/image" Target="../media/image69.wmf"/><Relationship Id="rId10" Type="http://schemas.openxmlformats.org/officeDocument/2006/relationships/oleObject" Target="../embeddings/oleObject86.bin"/><Relationship Id="rId19" Type="http://schemas.openxmlformats.org/officeDocument/2006/relationships/image" Target="../media/image71.wmf"/><Relationship Id="rId4" Type="http://schemas.openxmlformats.org/officeDocument/2006/relationships/oleObject" Target="../embeddings/oleObject83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8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98.bin"/><Relationship Id="rId26" Type="http://schemas.openxmlformats.org/officeDocument/2006/relationships/oleObject" Target="../embeddings/oleObject102.bin"/><Relationship Id="rId3" Type="http://schemas.openxmlformats.org/officeDocument/2006/relationships/image" Target="../media/image55.png"/><Relationship Id="rId21" Type="http://schemas.openxmlformats.org/officeDocument/2006/relationships/image" Target="../media/image78.wmf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95.bin"/><Relationship Id="rId17" Type="http://schemas.openxmlformats.org/officeDocument/2006/relationships/image" Target="../media/image76.wmf"/><Relationship Id="rId25" Type="http://schemas.openxmlformats.org/officeDocument/2006/relationships/image" Target="../media/image8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7.bin"/><Relationship Id="rId20" Type="http://schemas.openxmlformats.org/officeDocument/2006/relationships/oleObject" Target="../embeddings/oleObject99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2.bin"/><Relationship Id="rId11" Type="http://schemas.openxmlformats.org/officeDocument/2006/relationships/image" Target="../media/image42.wmf"/><Relationship Id="rId24" Type="http://schemas.openxmlformats.org/officeDocument/2006/relationships/oleObject" Target="../embeddings/oleObject101.bin"/><Relationship Id="rId5" Type="http://schemas.openxmlformats.org/officeDocument/2006/relationships/image" Target="../media/image72.wmf"/><Relationship Id="rId15" Type="http://schemas.openxmlformats.org/officeDocument/2006/relationships/image" Target="../media/image75.wmf"/><Relationship Id="rId23" Type="http://schemas.openxmlformats.org/officeDocument/2006/relationships/image" Target="../media/image79.wmf"/><Relationship Id="rId10" Type="http://schemas.openxmlformats.org/officeDocument/2006/relationships/oleObject" Target="../embeddings/oleObject94.bin"/><Relationship Id="rId19" Type="http://schemas.openxmlformats.org/officeDocument/2006/relationships/image" Target="../media/image77.wmf"/><Relationship Id="rId4" Type="http://schemas.openxmlformats.org/officeDocument/2006/relationships/oleObject" Target="../embeddings/oleObject91.bin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96.bin"/><Relationship Id="rId22" Type="http://schemas.openxmlformats.org/officeDocument/2006/relationships/oleObject" Target="../embeddings/oleObject100.bin"/><Relationship Id="rId27" Type="http://schemas.openxmlformats.org/officeDocument/2006/relationships/image" Target="../media/image8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13" Type="http://schemas.openxmlformats.org/officeDocument/2006/relationships/image" Target="../media/image82.wmf"/><Relationship Id="rId18" Type="http://schemas.openxmlformats.org/officeDocument/2006/relationships/oleObject" Target="../embeddings/oleObject110.bin"/><Relationship Id="rId3" Type="http://schemas.openxmlformats.org/officeDocument/2006/relationships/image" Target="../media/image55.png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107.bin"/><Relationship Id="rId17" Type="http://schemas.openxmlformats.org/officeDocument/2006/relationships/image" Target="../media/image8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9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4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5" Type="http://schemas.openxmlformats.org/officeDocument/2006/relationships/image" Target="../media/image83.wmf"/><Relationship Id="rId10" Type="http://schemas.openxmlformats.org/officeDocument/2006/relationships/oleObject" Target="../embeddings/oleObject106.bin"/><Relationship Id="rId19" Type="http://schemas.openxmlformats.org/officeDocument/2006/relationships/image" Target="../media/image85.wmf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10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6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111.bin"/><Relationship Id="rId21" Type="http://schemas.openxmlformats.org/officeDocument/2006/relationships/oleObject" Target="../embeddings/oleObject120.bin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12.bin"/><Relationship Id="rId15" Type="http://schemas.openxmlformats.org/officeDocument/2006/relationships/oleObject" Target="../embeddings/oleObject117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19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126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121.bin"/><Relationship Id="rId21" Type="http://schemas.openxmlformats.org/officeDocument/2006/relationships/oleObject" Target="../embeddings/oleObject130.bin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125.bin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27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129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136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131.bin"/><Relationship Id="rId21" Type="http://schemas.openxmlformats.org/officeDocument/2006/relationships/oleObject" Target="../embeddings/oleObject140.bin"/><Relationship Id="rId7" Type="http://schemas.openxmlformats.org/officeDocument/2006/relationships/oleObject" Target="../embeddings/oleObject133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13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135.bin"/><Relationship Id="rId5" Type="http://schemas.openxmlformats.org/officeDocument/2006/relationships/oleObject" Target="../embeddings/oleObject132.bin"/><Relationship Id="rId15" Type="http://schemas.openxmlformats.org/officeDocument/2006/relationships/oleObject" Target="../embeddings/oleObject137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139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134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7.png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762000" y="533400"/>
            <a:ext cx="7772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The Laws of Exponents</a:t>
            </a:r>
          </a:p>
        </p:txBody>
      </p:sp>
      <p:pic>
        <p:nvPicPr>
          <p:cNvPr id="11268" name="Picture 4" descr="http://www.loisterms.com/chalkbd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2533650"/>
            <a:ext cx="7043737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206375"/>
            <a:ext cx="8534400" cy="203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</a:rPr>
              <a:t>#5: Product Law of Exponents:</a:t>
            </a:r>
            <a:r>
              <a:rPr lang="en-US" altLang="en-US" b="1">
                <a:solidFill>
                  <a:srgbClr val="FF3300"/>
                </a:solidFill>
              </a:rPr>
              <a:t> </a:t>
            </a:r>
            <a:r>
              <a:rPr lang="en-US" altLang="en-US" b="1" i="1">
                <a:solidFill>
                  <a:schemeClr val="accent1"/>
                </a:solidFill>
              </a:rPr>
              <a:t>If the product of the bases is powered by the same exponent, then the result is a multiplication of individual factors of the product, each powered by the given  exponent.</a:t>
            </a:r>
          </a:p>
          <a:p>
            <a:pPr eaLnBrk="1" hangingPunct="1"/>
            <a:endParaRPr lang="en-US" altLang="en-US" b="1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676400" y="1905000"/>
          <a:ext cx="51054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3" imgW="889000" imgH="279400" progId="Equation.DSMT4">
                  <p:embed/>
                </p:oleObj>
              </mc:Choice>
              <mc:Fallback>
                <p:oleObj name="Equation" r:id="rId3" imgW="8890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05000"/>
                        <a:ext cx="51054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4" name="Picture 6" descr="C:\My Documents\My Pictures\blackboard man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3505200"/>
            <a:ext cx="5057775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7"/>
          <p:cNvSpPr>
            <a:spLocks noChangeArrowheads="1"/>
          </p:cNvSpPr>
          <p:nvPr/>
        </p:nvSpPr>
        <p:spPr bwMode="auto">
          <a:xfrm>
            <a:off x="962025" y="3733800"/>
            <a:ext cx="1219200" cy="2057400"/>
          </a:xfrm>
          <a:prstGeom prst="wedgeRectCallout">
            <a:avLst>
              <a:gd name="adj1" fmla="val 111199"/>
              <a:gd name="adj2" fmla="val -2839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CA" alt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7200" y="3581400"/>
            <a:ext cx="256222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anose="030F0702030302020204" pitchFamily="66" charset="0"/>
              </a:rPr>
              <a:t>So, when I take a  Power of a Product, I apply the exponent to all factors of the product.</a:t>
            </a:r>
            <a:endParaRPr lang="en-CA" altLang="en-US">
              <a:latin typeface="Comic Sans MS" panose="030F0702030302020204" pitchFamily="66" charset="0"/>
            </a:endParaRPr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286250" y="4419600"/>
          <a:ext cx="287655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6" imgW="787400" imgH="228600" progId="Equation.3">
                  <p:embed/>
                </p:oleObj>
              </mc:Choice>
              <mc:Fallback>
                <p:oleObj name="Equation" r:id="rId6" imgW="7874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4419600"/>
                        <a:ext cx="2876550" cy="642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143000" y="1905000"/>
            <a:ext cx="6477000" cy="1371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6" grpId="0" autoUpdateAnimBg="0"/>
      <p:bldP spid="71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2400" y="228600"/>
            <a:ext cx="866457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solidFill>
                  <a:srgbClr val="FF3300"/>
                </a:solidFill>
              </a:rPr>
              <a:t>#6: Quotient  Law of Exponents:</a:t>
            </a:r>
            <a:r>
              <a:rPr lang="en-US" altLang="en-US" b="1">
                <a:solidFill>
                  <a:srgbClr val="FF3300"/>
                </a:solidFill>
              </a:rPr>
              <a:t> </a:t>
            </a:r>
            <a:r>
              <a:rPr lang="en-US" altLang="en-US" b="1" i="1">
                <a:solidFill>
                  <a:schemeClr val="accent1"/>
                </a:solidFill>
              </a:rPr>
              <a:t>If the quotient of the </a:t>
            </a:r>
          </a:p>
          <a:p>
            <a:pPr eaLnBrk="1" hangingPunct="1">
              <a:defRPr/>
            </a:pPr>
            <a:r>
              <a:rPr lang="en-US" altLang="en-US" b="1" i="1">
                <a:solidFill>
                  <a:schemeClr val="accent1"/>
                </a:solidFill>
              </a:rPr>
              <a:t>bases is powered by the same exponent, then the result is both  </a:t>
            </a:r>
          </a:p>
          <a:p>
            <a:pPr eaLnBrk="1" hangingPunct="1">
              <a:defRPr/>
            </a:pPr>
            <a:r>
              <a:rPr lang="en-US" altLang="en-US" b="1" i="1">
                <a:solidFill>
                  <a:schemeClr val="accent1"/>
                </a:solidFill>
              </a:rPr>
              <a:t>numerator and denominator , each powered by the given  exponent.</a:t>
            </a:r>
          </a:p>
          <a:p>
            <a:pPr eaLnBrk="1" hangingPunct="1">
              <a:defRPr/>
            </a:pPr>
            <a:endParaRPr lang="en-US" altLang="en-US" b="1"/>
          </a:p>
          <a:p>
            <a:pPr eaLnBrk="1" hangingPunct="1">
              <a:defRPr/>
            </a:pPr>
            <a:endParaRPr lang="en-US" altLang="en-US" sz="3200" b="1" i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 flipH="1">
          <a:off x="1371600" y="2843213"/>
          <a:ext cx="207963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Chart" r:id="rId3" imgW="6096305" imgH="4067556" progId="MSGraph.Chart.8">
                  <p:embed followColorScheme="full"/>
                </p:oleObj>
              </mc:Choice>
              <mc:Fallback>
                <p:oleObj name="Chart" r:id="rId3" imgW="6096305" imgH="406755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1371600" y="2843213"/>
                        <a:ext cx="207963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438400" y="1676400"/>
          <a:ext cx="34290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Equation" r:id="rId5" imgW="698197" imgH="495085" progId="Equation.DSMT4">
                  <p:embed/>
                </p:oleObj>
              </mc:Choice>
              <mc:Fallback>
                <p:oleObj name="Equation" r:id="rId5" imgW="698197" imgH="49508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76400"/>
                        <a:ext cx="34290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9" name="Picture 7" descr="blackboard ma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3768725"/>
            <a:ext cx="5057775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AutoShape 8"/>
          <p:cNvSpPr>
            <a:spLocks noChangeArrowheads="1"/>
          </p:cNvSpPr>
          <p:nvPr/>
        </p:nvSpPr>
        <p:spPr bwMode="auto">
          <a:xfrm>
            <a:off x="962025" y="3733800"/>
            <a:ext cx="1219200" cy="2057400"/>
          </a:xfrm>
          <a:prstGeom prst="wedgeRectCallout">
            <a:avLst>
              <a:gd name="adj1" fmla="val 111199"/>
              <a:gd name="adj2" fmla="val -2839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CA" alt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81000" y="3641725"/>
            <a:ext cx="2667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anose="030F0702030302020204" pitchFamily="66" charset="0"/>
              </a:rPr>
              <a:t>So, when I take a  Power of a Quotient, I apply the exponent to all parts of the quotient.</a:t>
            </a:r>
            <a:endParaRPr lang="en-CA" altLang="en-US">
              <a:latin typeface="Comic Sans MS" panose="030F0702030302020204" pitchFamily="66" charset="0"/>
            </a:endParaRPr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4391025" y="4114800"/>
            <a:ext cx="3124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CA" altLang="en-US" sz="2800" b="1" baseline="3000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2209800" y="1752600"/>
            <a:ext cx="4038600" cy="1752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91025" y="4305300"/>
                <a:ext cx="3421335" cy="167231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 smtClean="0"/>
                  <a:t>(2</a:t>
                </a:r>
                <a:r>
                  <a:rPr lang="en-US" sz="1800" b="1" baseline="30000" dirty="0" smtClean="0"/>
                  <a:t>5</a:t>
                </a:r>
                <a:r>
                  <a:rPr lang="en-US" sz="1800" b="1" dirty="0" smtClean="0"/>
                  <a:t>)</a:t>
                </a:r>
                <a:r>
                  <a:rPr lang="en-US" sz="1800" b="1" baseline="30000" dirty="0" smtClean="0"/>
                  <a:t>3 </a:t>
                </a:r>
                <a:r>
                  <a:rPr lang="en-US" sz="1800" b="1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sSup>
                      <m:s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sSup>
                      <m:s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·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1800" b="1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1800" b="1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sup>
                    </m:sSup>
                  </m:oMath>
                </a14:m>
                <a:endParaRPr lang="en-US" sz="1800" b="1" dirty="0" smtClean="0"/>
              </a:p>
              <a:p>
                <a:endParaRPr lang="en-US" sz="1800" b="1" dirty="0" smtClean="0"/>
              </a:p>
              <a:p>
                <a:r>
                  <a:rPr lang="en-US" sz="1800" b="1" dirty="0" smtClean="0"/>
                  <a:t>(3z</a:t>
                </a:r>
                <a:r>
                  <a:rPr lang="en-US" sz="1800" b="1" baseline="30000" dirty="0" smtClean="0"/>
                  <a:t>2</a:t>
                </a:r>
                <a:r>
                  <a:rPr lang="en-US" sz="1800" b="1" dirty="0" smtClean="0"/>
                  <a:t>)</a:t>
                </a:r>
                <a:r>
                  <a:rPr lang="en-US" sz="1800" b="1" baseline="30000" dirty="0" smtClean="0"/>
                  <a:t>3 </a:t>
                </a:r>
                <a:r>
                  <a:rPr lang="en-US" sz="1800" b="1" dirty="0" smtClean="0"/>
                  <a:t>=</a:t>
                </a:r>
                <a:r>
                  <a:rPr lang="en-US" sz="1800" b="1" baseline="30000" dirty="0" smtClean="0"/>
                  <a:t> </a:t>
                </a:r>
              </a:p>
              <a:p>
                <a:r>
                  <a:rPr lang="en-US" sz="1800" b="1" dirty="0" smtClean="0"/>
                  <a:t> </a:t>
                </a:r>
              </a:p>
              <a:p>
                <a:r>
                  <a:rPr lang="en-US" sz="1800" b="1" dirty="0" smtClean="0"/>
                  <a:t>(4</a:t>
                </a:r>
                <a:r>
                  <a:rPr lang="en-US" sz="1800" b="1" i="1" dirty="0" smtClean="0"/>
                  <a:t>x</a:t>
                </a:r>
                <a:r>
                  <a:rPr lang="en-US" sz="1800" b="1" baseline="30000" dirty="0" smtClean="0"/>
                  <a:t>6</a:t>
                </a:r>
                <a:r>
                  <a:rPr lang="en-US" sz="1800" b="1" dirty="0" smtClean="0"/>
                  <a:t>)</a:t>
                </a:r>
                <a:r>
                  <a:rPr lang="en-US" sz="1800" b="1" baseline="30000" dirty="0" smtClean="0"/>
                  <a:t>2</a:t>
                </a:r>
                <a:r>
                  <a:rPr lang="en-US" sz="1800" b="1" dirty="0" smtClean="0"/>
                  <a:t>(</a:t>
                </a:r>
                <a:r>
                  <a:rPr lang="en-US" sz="1800" b="1" i="1" dirty="0" smtClean="0"/>
                  <a:t>xy</a:t>
                </a:r>
                <a:r>
                  <a:rPr lang="en-US" sz="1800" b="1" baseline="30000" dirty="0" smtClean="0"/>
                  <a:t>4</a:t>
                </a:r>
                <a:r>
                  <a:rPr lang="en-US" sz="1800" b="1" dirty="0" smtClean="0"/>
                  <a:t>)</a:t>
                </a:r>
                <a:r>
                  <a:rPr lang="en-US" sz="1800" b="1" baseline="30000" dirty="0" smtClean="0"/>
                  <a:t>2 </a:t>
                </a:r>
                <a:r>
                  <a:rPr lang="en-US" sz="1800" b="1" dirty="0" smtClean="0"/>
                  <a:t> =</a:t>
                </a:r>
              </a:p>
              <a:p>
                <a:endParaRPr lang="en-US" sz="1800" b="1" baseline="30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025" y="4305300"/>
                <a:ext cx="3421335" cy="1672317"/>
              </a:xfrm>
              <a:prstGeom prst="rect">
                <a:avLst/>
              </a:prstGeom>
              <a:blipFill rotWithShape="0">
                <a:blip r:embed="rId8"/>
                <a:stretch>
                  <a:fillRect l="-1423" t="-1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201" grpId="0" autoUpdateAnimBg="0"/>
      <p:bldP spid="820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2400" y="228600"/>
            <a:ext cx="866457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solidFill>
                  <a:srgbClr val="FF3300"/>
                </a:solidFill>
              </a:rPr>
              <a:t>#6: Quotient  Law of Exponents:</a:t>
            </a:r>
            <a:r>
              <a:rPr lang="en-US" altLang="en-US" b="1">
                <a:solidFill>
                  <a:srgbClr val="FF3300"/>
                </a:solidFill>
              </a:rPr>
              <a:t> </a:t>
            </a:r>
            <a:r>
              <a:rPr lang="en-US" altLang="en-US" b="1" i="1">
                <a:solidFill>
                  <a:schemeClr val="accent1"/>
                </a:solidFill>
              </a:rPr>
              <a:t>If the quotient of the </a:t>
            </a:r>
          </a:p>
          <a:p>
            <a:pPr eaLnBrk="1" hangingPunct="1">
              <a:defRPr/>
            </a:pPr>
            <a:r>
              <a:rPr lang="en-US" altLang="en-US" b="1" i="1">
                <a:solidFill>
                  <a:schemeClr val="accent1"/>
                </a:solidFill>
              </a:rPr>
              <a:t>bases is powered by the same exponent, then the result is both  </a:t>
            </a:r>
          </a:p>
          <a:p>
            <a:pPr eaLnBrk="1" hangingPunct="1">
              <a:defRPr/>
            </a:pPr>
            <a:r>
              <a:rPr lang="en-US" altLang="en-US" b="1" i="1">
                <a:solidFill>
                  <a:schemeClr val="accent1"/>
                </a:solidFill>
              </a:rPr>
              <a:t>numerator and denominator , each powered by the given  exponent.</a:t>
            </a:r>
          </a:p>
          <a:p>
            <a:pPr eaLnBrk="1" hangingPunct="1">
              <a:defRPr/>
            </a:pPr>
            <a:endParaRPr lang="en-US" altLang="en-US" b="1"/>
          </a:p>
          <a:p>
            <a:pPr eaLnBrk="1" hangingPunct="1">
              <a:defRPr/>
            </a:pPr>
            <a:endParaRPr lang="en-US" altLang="en-US" sz="3200" b="1" i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 flipH="1">
          <a:off x="1371600" y="2843213"/>
          <a:ext cx="207963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Chart" r:id="rId3" imgW="6096305" imgH="4067556" progId="MSGraph.Chart.8">
                  <p:embed followColorScheme="full"/>
                </p:oleObj>
              </mc:Choice>
              <mc:Fallback>
                <p:oleObj name="Chart" r:id="rId3" imgW="6096305" imgH="4067556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1371600" y="2843213"/>
                        <a:ext cx="207963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438400" y="1676400"/>
          <a:ext cx="34290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5" imgW="698197" imgH="495085" progId="Equation.DSMT4">
                  <p:embed/>
                </p:oleObj>
              </mc:Choice>
              <mc:Fallback>
                <p:oleObj name="Equation" r:id="rId5" imgW="698197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76400"/>
                        <a:ext cx="34290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9" name="Picture 7" descr="blackboard ma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3768725"/>
            <a:ext cx="5057775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AutoShape 8"/>
          <p:cNvSpPr>
            <a:spLocks noChangeArrowheads="1"/>
          </p:cNvSpPr>
          <p:nvPr/>
        </p:nvSpPr>
        <p:spPr bwMode="auto">
          <a:xfrm>
            <a:off x="962025" y="3733800"/>
            <a:ext cx="1219200" cy="2057400"/>
          </a:xfrm>
          <a:prstGeom prst="wedgeRectCallout">
            <a:avLst>
              <a:gd name="adj1" fmla="val 111199"/>
              <a:gd name="adj2" fmla="val -2839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CA" alt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81000" y="3641725"/>
            <a:ext cx="2667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anose="030F0702030302020204" pitchFamily="66" charset="0"/>
              </a:rPr>
              <a:t>So, when I take a  Power of a Quotient, I apply the exponent to all parts of the quotient.</a:t>
            </a:r>
            <a:endParaRPr lang="en-CA" altLang="en-US">
              <a:latin typeface="Comic Sans MS" panose="030F0702030302020204" pitchFamily="66" charset="0"/>
            </a:endParaRPr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4391025" y="4114800"/>
            <a:ext cx="3124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CA" altLang="en-US" sz="2800" b="1" baseline="3000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2209800" y="1752600"/>
            <a:ext cx="4038600" cy="1752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91025" y="4305300"/>
                <a:ext cx="3421335" cy="17646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 smtClean="0"/>
                  <a:t>(2</a:t>
                </a:r>
                <a:r>
                  <a:rPr lang="en-US" sz="1800" b="1" baseline="30000" dirty="0" smtClean="0"/>
                  <a:t>5</a:t>
                </a:r>
                <a:r>
                  <a:rPr lang="en-US" sz="1800" b="1" dirty="0" smtClean="0"/>
                  <a:t>)</a:t>
                </a:r>
                <a:r>
                  <a:rPr lang="en-US" sz="1800" b="1" baseline="30000" dirty="0" smtClean="0"/>
                  <a:t>3 </a:t>
                </a:r>
                <a:r>
                  <a:rPr lang="en-US" sz="1800" b="1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sSup>
                      <m:s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sSup>
                      <m:s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·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1800" b="1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1800" b="1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sup>
                    </m:sSup>
                  </m:oMath>
                </a14:m>
                <a:endParaRPr lang="en-US" sz="1800" b="1" dirty="0" smtClean="0"/>
              </a:p>
              <a:p>
                <a:endParaRPr lang="en-US" sz="1800" b="1" dirty="0" smtClean="0"/>
              </a:p>
              <a:p>
                <a:r>
                  <a:rPr lang="en-US" sz="1800" b="1" dirty="0" smtClean="0"/>
                  <a:t>(3</a:t>
                </a:r>
                <a:r>
                  <a:rPr lang="en-US" sz="1800" b="1" i="1" dirty="0" smtClean="0"/>
                  <a:t>z</a:t>
                </a:r>
                <a:r>
                  <a:rPr lang="en-US" sz="1800" b="1" baseline="30000" dirty="0" smtClean="0"/>
                  <a:t>2</a:t>
                </a:r>
                <a:r>
                  <a:rPr lang="en-US" sz="1800" b="1" dirty="0" smtClean="0"/>
                  <a:t>)</a:t>
                </a:r>
                <a:r>
                  <a:rPr lang="en-US" sz="1800" b="1" baseline="30000" dirty="0" smtClean="0"/>
                  <a:t>3 </a:t>
                </a:r>
                <a:r>
                  <a:rPr lang="en-US" sz="1800" b="1" dirty="0" smtClean="0"/>
                  <a:t>= 3</a:t>
                </a:r>
                <a:r>
                  <a:rPr lang="en-US" sz="1800" b="1" i="1" dirty="0" smtClean="0"/>
                  <a:t>z</a:t>
                </a:r>
                <a:r>
                  <a:rPr lang="en-US" sz="1800" b="1" baseline="30000" dirty="0" smtClean="0"/>
                  <a:t>2</a:t>
                </a:r>
                <a:r>
                  <a:rPr lang="en-US" sz="18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 </m:t>
                    </m:r>
                  </m:oMath>
                </a14:m>
                <a:r>
                  <a:rPr lang="en-US" sz="1800" b="1" dirty="0" err="1" smtClean="0"/>
                  <a:t>3</a:t>
                </a:r>
                <a:r>
                  <a:rPr lang="en-US" sz="1800" b="1" i="1" dirty="0" err="1" smtClean="0"/>
                  <a:t>z</a:t>
                </a:r>
                <a:r>
                  <a:rPr lang="en-US" sz="1800" b="1" baseline="30000" dirty="0" err="1" smtClean="0"/>
                  <a:t>2</a:t>
                </a:r>
                <a:r>
                  <a:rPr lang="en-US" sz="18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 </m:t>
                    </m:r>
                  </m:oMath>
                </a14:m>
                <a:r>
                  <a:rPr lang="en-US" sz="1800" b="1" dirty="0" smtClean="0"/>
                  <a:t>3</a:t>
                </a:r>
                <a:r>
                  <a:rPr lang="en-US" sz="1800" b="1" i="1" dirty="0" smtClean="0"/>
                  <a:t>z</a:t>
                </a:r>
                <a:r>
                  <a:rPr lang="en-US" sz="1800" b="1" baseline="30000" dirty="0" smtClean="0"/>
                  <a:t>2 </a:t>
                </a:r>
                <a:r>
                  <a:rPr lang="en-US" sz="1800" b="1" dirty="0" smtClean="0"/>
                  <a:t>= 27</a:t>
                </a:r>
                <a:r>
                  <a:rPr lang="en-US" sz="1800" b="1" i="1" dirty="0" smtClean="0"/>
                  <a:t>z</a:t>
                </a:r>
                <a:r>
                  <a:rPr lang="en-US" sz="1800" b="1" baseline="30000" dirty="0" smtClean="0"/>
                  <a:t>6</a:t>
                </a:r>
              </a:p>
              <a:p>
                <a:r>
                  <a:rPr lang="en-US" sz="1800" b="1" dirty="0" smtClean="0"/>
                  <a:t> </a:t>
                </a:r>
              </a:p>
              <a:p>
                <a:r>
                  <a:rPr lang="en-US" sz="1800" b="1" dirty="0" smtClean="0"/>
                  <a:t>(4</a:t>
                </a:r>
                <a:r>
                  <a:rPr lang="en-US" sz="1800" b="1" i="1" dirty="0" smtClean="0"/>
                  <a:t>x</a:t>
                </a:r>
                <a:r>
                  <a:rPr lang="en-US" sz="1800" b="1" baseline="30000" dirty="0" smtClean="0"/>
                  <a:t>6</a:t>
                </a:r>
                <a:r>
                  <a:rPr lang="en-US" sz="1800" b="1" dirty="0" smtClean="0"/>
                  <a:t>)</a:t>
                </a:r>
                <a:r>
                  <a:rPr lang="en-US" sz="1800" b="1" baseline="30000" dirty="0" smtClean="0"/>
                  <a:t>2</a:t>
                </a:r>
                <a:r>
                  <a:rPr lang="en-US" sz="1800" b="1" dirty="0" smtClean="0"/>
                  <a:t>(</a:t>
                </a:r>
                <a:r>
                  <a:rPr lang="en-US" sz="1800" b="1" i="1" dirty="0" smtClean="0"/>
                  <a:t>xy</a:t>
                </a:r>
                <a:r>
                  <a:rPr lang="en-US" sz="1800" b="1" baseline="30000" dirty="0" smtClean="0"/>
                  <a:t>4</a:t>
                </a:r>
                <a:r>
                  <a:rPr lang="en-US" sz="1800" b="1" dirty="0" smtClean="0"/>
                  <a:t>)</a:t>
                </a:r>
                <a:r>
                  <a:rPr lang="en-US" sz="1800" b="1" baseline="30000" dirty="0" smtClean="0"/>
                  <a:t>2 </a:t>
                </a:r>
                <a:r>
                  <a:rPr lang="en-US" sz="1800" b="1" dirty="0" smtClean="0"/>
                  <a:t>=4</a:t>
                </a:r>
                <a:r>
                  <a:rPr lang="en-US" sz="1800" b="1" i="1" dirty="0" smtClean="0"/>
                  <a:t>x</a:t>
                </a:r>
                <a:r>
                  <a:rPr lang="en-US" sz="1800" b="1" baseline="30000" dirty="0" smtClean="0"/>
                  <a:t>6</a:t>
                </a:r>
                <a:r>
                  <a:rPr lang="en-US" sz="18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sz="1800" b="1" dirty="0" smtClean="0"/>
                  <a:t>4</a:t>
                </a:r>
                <a:r>
                  <a:rPr lang="en-US" sz="1800" b="1" i="1" dirty="0" smtClean="0"/>
                  <a:t>x</a:t>
                </a:r>
                <a:r>
                  <a:rPr lang="en-US" sz="1800" b="1" baseline="30000" dirty="0" smtClean="0"/>
                  <a:t>6</a:t>
                </a:r>
                <a:r>
                  <a:rPr lang="en-US" sz="18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sz="1800" b="1" i="1" dirty="0" smtClean="0"/>
                  <a:t>xy</a:t>
                </a:r>
                <a:r>
                  <a:rPr lang="en-US" sz="1800" b="1" baseline="30000" dirty="0" smtClean="0"/>
                  <a:t>4</a:t>
                </a:r>
                <a:r>
                  <a:rPr lang="en-US" sz="18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sz="1800" b="1" i="1" dirty="0" smtClean="0"/>
                  <a:t>xy</a:t>
                </a:r>
                <a:r>
                  <a:rPr lang="en-US" sz="1800" b="1" baseline="30000" dirty="0" smtClean="0"/>
                  <a:t>4</a:t>
                </a:r>
                <a:r>
                  <a:rPr lang="en-US" sz="1800" b="1" dirty="0" smtClean="0"/>
                  <a:t> = 16</a:t>
                </a:r>
                <a:r>
                  <a:rPr lang="en-US" sz="1800" b="1" i="1" dirty="0" smtClean="0"/>
                  <a:t> x</a:t>
                </a:r>
                <a:r>
                  <a:rPr lang="en-US" sz="1800" b="1" baseline="30000" dirty="0" smtClean="0"/>
                  <a:t>14</a:t>
                </a:r>
                <a:r>
                  <a:rPr lang="en-US" sz="1800" b="1" i="1" dirty="0" smtClean="0"/>
                  <a:t>y</a:t>
                </a:r>
                <a:r>
                  <a:rPr lang="en-US" sz="1800" b="1" baseline="30000" dirty="0" smtClean="0"/>
                  <a:t>8</a:t>
                </a:r>
                <a:endParaRPr lang="en-US" sz="1800" b="1" baseline="30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025" y="4305300"/>
                <a:ext cx="3421335" cy="1764650"/>
              </a:xfrm>
              <a:prstGeom prst="rect">
                <a:avLst/>
              </a:prstGeom>
              <a:blipFill rotWithShape="0">
                <a:blip r:embed="rId8"/>
                <a:stretch>
                  <a:fillRect l="-1423" t="-1034" b="-4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152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201" grpId="0" autoUpdateAnimBg="0"/>
      <p:bldP spid="82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Try </a:t>
            </a:r>
            <a:r>
              <a:rPr lang="en-US" altLang="en-US" b="1" dirty="0" smtClean="0"/>
              <a:t>these #2</a:t>
            </a:r>
            <a:r>
              <a:rPr lang="en-US" altLang="en-US" dirty="0" smtClean="0"/>
              <a:t>:</a:t>
            </a:r>
            <a:endParaRPr lang="en-CA" altLang="en-US" dirty="0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57200" y="854075"/>
          <a:ext cx="19335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" name="Equation" r:id="rId3" imgW="609336" imgH="266584" progId="Equation.3">
                  <p:embed/>
                </p:oleObj>
              </mc:Choice>
              <mc:Fallback>
                <p:oleObj name="Equation" r:id="rId3" imgW="609336" imgH="26658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54075"/>
                        <a:ext cx="193357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38150" y="1697038"/>
          <a:ext cx="17716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" name="Equation" r:id="rId5" imgW="609336" imgH="266584" progId="Equation.3">
                  <p:embed/>
                </p:oleObj>
              </mc:Choice>
              <mc:Fallback>
                <p:oleObj name="Equation" r:id="rId5" imgW="609336" imgH="26658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1697038"/>
                        <a:ext cx="17716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457200" y="2455863"/>
          <a:ext cx="212883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" name="Equation" r:id="rId7" imgW="710891" imgH="266584" progId="Equation.3">
                  <p:embed/>
                </p:oleObj>
              </mc:Choice>
              <mc:Fallback>
                <p:oleObj name="Equation" r:id="rId7" imgW="710891" imgH="26658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55863"/>
                        <a:ext cx="2128838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57200" y="3297238"/>
          <a:ext cx="26162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" name="Equation" r:id="rId9" imgW="888614" imgH="266584" progId="Equation.3">
                  <p:embed/>
                </p:oleObj>
              </mc:Choice>
              <mc:Fallback>
                <p:oleObj name="Equation" r:id="rId9" imgW="888614" imgH="26658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97238"/>
                        <a:ext cx="261620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57200" y="4279900"/>
          <a:ext cx="23558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" name="Equation" r:id="rId11" imgW="800100" imgH="228600" progId="Equation.3">
                  <p:embed/>
                </p:oleObj>
              </mc:Choice>
              <mc:Fallback>
                <p:oleObj name="Equation" r:id="rId11" imgW="8001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79900"/>
                        <a:ext cx="23558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533400" y="5202238"/>
          <a:ext cx="213042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" name="Equation" r:id="rId13" imgW="723586" imgH="266584" progId="Equation.3">
                  <p:embed/>
                </p:oleObj>
              </mc:Choice>
              <mc:Fallback>
                <p:oleObj name="Equation" r:id="rId13" imgW="723586" imgH="26658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202238"/>
                        <a:ext cx="2130425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5395913" y="484188"/>
          <a:ext cx="1982787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" name="Equation" r:id="rId15" imgW="672808" imgH="469696" progId="Equation.3">
                  <p:embed/>
                </p:oleObj>
              </mc:Choice>
              <mc:Fallback>
                <p:oleObj name="Equation" r:id="rId15" imgW="672808" imgH="46969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913" y="484188"/>
                        <a:ext cx="1982787" cy="1382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5303838" y="1684338"/>
          <a:ext cx="216693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" name="Equation" r:id="rId17" imgW="736600" imgH="508000" progId="Equation.3">
                  <p:embed/>
                </p:oleObj>
              </mc:Choice>
              <mc:Fallback>
                <p:oleObj name="Equation" r:id="rId17" imgW="736600" imgH="508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8" y="1684338"/>
                        <a:ext cx="2166937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5287963" y="3055938"/>
          <a:ext cx="250348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3" name="Equation" r:id="rId19" imgW="850900" imgH="508000" progId="Equation.3">
                  <p:embed/>
                </p:oleObj>
              </mc:Choice>
              <mc:Fallback>
                <p:oleObj name="Equation" r:id="rId19" imgW="850900" imgH="508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963" y="3055938"/>
                        <a:ext cx="2503487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4911725" y="4427538"/>
          <a:ext cx="3400425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4" name="Equation" r:id="rId21" imgW="1155700" imgH="508000" progId="Equation.3">
                  <p:embed/>
                </p:oleObj>
              </mc:Choice>
              <mc:Fallback>
                <p:oleObj name="Equation" r:id="rId21" imgW="1155700" imgH="508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1725" y="4427538"/>
                        <a:ext cx="3400425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1" y="228600"/>
            <a:ext cx="858768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solidFill>
                  <a:srgbClr val="FF3300"/>
                </a:solidFill>
              </a:rPr>
              <a:t>#7: </a:t>
            </a:r>
            <a:r>
              <a:rPr lang="en-US" altLang="en-US" sz="3200" b="1" dirty="0" smtClean="0">
                <a:solidFill>
                  <a:srgbClr val="FF3300"/>
                </a:solidFill>
              </a:rPr>
              <a:t>Zero &amp; Negative Exponents:</a:t>
            </a:r>
            <a:r>
              <a:rPr lang="en-US" altLang="en-US" b="1" dirty="0" smtClean="0">
                <a:solidFill>
                  <a:srgbClr val="FF3300"/>
                </a:solidFill>
              </a:rPr>
              <a:t> </a:t>
            </a:r>
            <a:r>
              <a:rPr lang="en-US" altLang="en-US" b="1" i="1" dirty="0" smtClean="0">
                <a:solidFill>
                  <a:schemeClr val="accent1"/>
                </a:solidFill>
              </a:rPr>
              <a:t>Using your calculator fill in the table below. Write answers as fractions.</a:t>
            </a:r>
            <a:endParaRPr lang="en-US" alt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90" name="AutoShape 9"/>
          <p:cNvSpPr>
            <a:spLocks noChangeArrowheads="1"/>
          </p:cNvSpPr>
          <p:nvPr/>
        </p:nvSpPr>
        <p:spPr bwMode="auto">
          <a:xfrm>
            <a:off x="962025" y="3733800"/>
            <a:ext cx="1219200" cy="2057400"/>
          </a:xfrm>
          <a:prstGeom prst="wedgeRectCallout">
            <a:avLst>
              <a:gd name="adj1" fmla="val 111199"/>
              <a:gd name="adj2" fmla="val -2839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CA" altLang="en-US"/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4391025" y="4114800"/>
            <a:ext cx="3124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CA" altLang="en-US" sz="2800" b="1" baseline="3000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5037044"/>
                  </p:ext>
                </p:extLst>
              </p:nvPr>
            </p:nvGraphicFramePr>
            <p:xfrm>
              <a:off x="1524000" y="1397000"/>
              <a:ext cx="6096000" cy="4754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384152"/>
                    <a:gridCol w="167984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Exponential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 Form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Expanded Form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Standard Form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5037044"/>
                  </p:ext>
                </p:extLst>
              </p:nvPr>
            </p:nvGraphicFramePr>
            <p:xfrm>
              <a:off x="1524000" y="1397000"/>
              <a:ext cx="6096000" cy="4754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384152"/>
                    <a:gridCol w="1679848"/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Exponential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 Form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Expanded Form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Standard Form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146667" r="-201802" b="-8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246667" r="-201802" b="-7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346667" r="-201802" b="-6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440789" r="-201802" b="-496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548000" r="-201802" b="-40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648000" r="-201802" b="-30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748000" r="-201802" b="-20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848000" r="-201802" b="-10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948000" r="-201802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0901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1" y="228600"/>
            <a:ext cx="858768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solidFill>
                  <a:srgbClr val="FF3300"/>
                </a:solidFill>
              </a:rPr>
              <a:t>#7: </a:t>
            </a:r>
            <a:r>
              <a:rPr lang="en-US" altLang="en-US" sz="3200" b="1" dirty="0" smtClean="0">
                <a:solidFill>
                  <a:srgbClr val="FF3300"/>
                </a:solidFill>
              </a:rPr>
              <a:t>Zero &amp; Negative Exponents:</a:t>
            </a:r>
            <a:r>
              <a:rPr lang="en-US" altLang="en-US" b="1" dirty="0" smtClean="0">
                <a:solidFill>
                  <a:srgbClr val="FF3300"/>
                </a:solidFill>
              </a:rPr>
              <a:t> </a:t>
            </a:r>
            <a:r>
              <a:rPr lang="en-US" altLang="en-US" b="1" i="1" dirty="0" smtClean="0">
                <a:solidFill>
                  <a:schemeClr val="accent1"/>
                </a:solidFill>
              </a:rPr>
              <a:t>Using your calculator fill in the table below. Write answers as fractions.</a:t>
            </a:r>
            <a:endParaRPr lang="en-US" alt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90" name="AutoShape 9"/>
          <p:cNvSpPr>
            <a:spLocks noChangeArrowheads="1"/>
          </p:cNvSpPr>
          <p:nvPr/>
        </p:nvSpPr>
        <p:spPr bwMode="auto">
          <a:xfrm>
            <a:off x="962025" y="3733800"/>
            <a:ext cx="1219200" cy="2057400"/>
          </a:xfrm>
          <a:prstGeom prst="wedgeRectCallout">
            <a:avLst>
              <a:gd name="adj1" fmla="val 111199"/>
              <a:gd name="adj2" fmla="val -2839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CA" altLang="en-US"/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4391025" y="4114800"/>
            <a:ext cx="3124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CA" altLang="en-US" sz="2800" b="1" baseline="3000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2253891"/>
                  </p:ext>
                </p:extLst>
              </p:nvPr>
            </p:nvGraphicFramePr>
            <p:xfrm>
              <a:off x="1524000" y="1397000"/>
              <a:ext cx="6096000" cy="51539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384152"/>
                    <a:gridCol w="167984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Exponential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 Form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Expanded Form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Standard Form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· </m:t>
                              </m:r>
                            </m:oMath>
                          </a14:m>
                          <a:r>
                            <a:rPr lang="en-US" dirty="0" smtClean="0"/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·</m:t>
                              </m:r>
                            </m:oMath>
                          </a14:m>
                          <a:r>
                            <a:rPr lang="en-US" dirty="0" smtClean="0"/>
                            <a:t> 2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·</m:t>
                              </m:r>
                            </m:oMath>
                          </a14:m>
                          <a:r>
                            <a:rPr lang="en-US" dirty="0" smtClean="0"/>
                            <a:t> 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16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· </m:t>
                              </m:r>
                            </m:oMath>
                          </a14:m>
                          <a:r>
                            <a:rPr lang="en-US" dirty="0" smtClean="0"/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·</m:t>
                              </m:r>
                            </m:oMath>
                          </a14:m>
                          <a:r>
                            <a:rPr lang="en-US" dirty="0" smtClean="0"/>
                            <a:t> 2 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· </m:t>
                              </m:r>
                            </m:oMath>
                          </a14:m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Definition</a:t>
                          </a:r>
                          <a:r>
                            <a:rPr lang="en-US" baseline="0" dirty="0" smtClean="0"/>
                            <a:t> of zero exponent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0.5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·</m:t>
                              </m:r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0.25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·</m:t>
                              </m:r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·</m:t>
                              </m:r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0.125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·</m:t>
                              </m:r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·</m:t>
                              </m:r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·</m:t>
                              </m:r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0.0625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2253891"/>
                  </p:ext>
                </p:extLst>
              </p:nvPr>
            </p:nvGraphicFramePr>
            <p:xfrm>
              <a:off x="1524000" y="1397000"/>
              <a:ext cx="6096000" cy="51539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384152"/>
                    <a:gridCol w="1679848"/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Exponential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 Form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Expanded Form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Standard Form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146667" r="-201802" b="-89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5678" t="-146667" r="-71867" b="-89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16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246667" r="-201802" b="-79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5678" t="-246667" r="-71867" b="-79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346667" r="-201802" b="-69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5678" t="-346667" r="-71867" b="-69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446667" r="-201802" b="-59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390476" r="-201802" b="-32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Definition</a:t>
                          </a:r>
                          <a:r>
                            <a:rPr lang="en-US" baseline="0" dirty="0" smtClean="0"/>
                            <a:t> of zero exponent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515000" r="-201802" b="-24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5678" t="-515000" r="-71867" b="-24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63043" t="-515000" r="-1812" b="-242000"/>
                          </a:stretch>
                        </a:blipFill>
                      </a:tcPr>
                    </a:tc>
                  </a:tr>
                  <a:tr h="4787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788462" r="-201802" b="-2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5678" t="-788462" r="-71867" b="-2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63043" t="-788462" r="-1812" b="-210256"/>
                          </a:stretch>
                        </a:blipFill>
                      </a:tcPr>
                    </a:tc>
                  </a:tr>
                  <a:tr h="4806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877215" r="-201802" b="-107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5678" t="-877215" r="-71867" b="-107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63043" t="-877215" r="-1812" b="-107595"/>
                          </a:stretch>
                        </a:blipFill>
                      </a:tcPr>
                    </a:tc>
                  </a:tr>
                  <a:tr h="4805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01" t="-977215" r="-201802" b="-7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5678" t="-977215" r="-71867" b="-7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63043" t="-977215" r="-1812" b="-759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1863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8694738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solidFill>
                  <a:srgbClr val="FF3300"/>
                </a:solidFill>
              </a:rPr>
              <a:t>#7: Negative  Law of Exponents:</a:t>
            </a:r>
            <a:r>
              <a:rPr lang="en-US" altLang="en-US" b="1">
                <a:solidFill>
                  <a:srgbClr val="FF3300"/>
                </a:solidFill>
              </a:rPr>
              <a:t> </a:t>
            </a:r>
            <a:r>
              <a:rPr lang="en-US" altLang="en-US" b="1" i="1">
                <a:solidFill>
                  <a:schemeClr val="accent1"/>
                </a:solidFill>
              </a:rPr>
              <a:t>If the base is powered </a:t>
            </a:r>
          </a:p>
          <a:p>
            <a:pPr eaLnBrk="1" hangingPunct="1">
              <a:defRPr/>
            </a:pPr>
            <a:r>
              <a:rPr lang="en-US" altLang="en-US" b="1" i="1">
                <a:solidFill>
                  <a:schemeClr val="accent1"/>
                </a:solidFill>
              </a:rPr>
              <a:t>by the negative exponent, then the base becomes reciprocal with the</a:t>
            </a:r>
          </a:p>
          <a:p>
            <a:pPr eaLnBrk="1" hangingPunct="1">
              <a:defRPr/>
            </a:pPr>
            <a:r>
              <a:rPr lang="en-US" altLang="en-US" b="1" i="1">
                <a:solidFill>
                  <a:schemeClr val="accent1"/>
                </a:solidFill>
              </a:rPr>
              <a:t> positive exponent.</a:t>
            </a:r>
            <a:endParaRPr lang="en-US" altLang="en-US" sz="3200" b="1" i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429000" y="1295400"/>
          <a:ext cx="25908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3" imgW="609336" imgH="393529" progId="Equation.DSMT4">
                  <p:embed/>
                </p:oleObj>
              </mc:Choice>
              <mc:Fallback>
                <p:oleObj name="Equation" r:id="rId3" imgW="609336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295400"/>
                        <a:ext cx="25908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276600" y="1295400"/>
            <a:ext cx="29718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9224" name="Picture 8" descr="C:\My Documents\My Pictures\blackboard man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76600"/>
            <a:ext cx="5943600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AutoShape 9"/>
          <p:cNvSpPr>
            <a:spLocks noChangeArrowheads="1"/>
          </p:cNvSpPr>
          <p:nvPr/>
        </p:nvSpPr>
        <p:spPr bwMode="auto">
          <a:xfrm>
            <a:off x="962025" y="3733800"/>
            <a:ext cx="1219200" cy="2057400"/>
          </a:xfrm>
          <a:prstGeom prst="wedgeRectCallout">
            <a:avLst>
              <a:gd name="adj1" fmla="val 111199"/>
              <a:gd name="adj2" fmla="val -2839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CA" alt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28600" y="2133600"/>
            <a:ext cx="2895600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So, when I have a  Negative Exponent, I switch the base to its reciprocal with a Positive Exponent.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3300"/>
                </a:solidFill>
                <a:latin typeface="Comic Sans MS" panose="030F0702030302020204" pitchFamily="66" charset="0"/>
              </a:rPr>
              <a:t>Ha Ha!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If the base with the negative exponent is in the denominator, it moves to the numerator to lose its negative sign!</a:t>
            </a:r>
          </a:p>
          <a:p>
            <a:pPr eaLnBrk="1" hangingPunct="1">
              <a:spcBef>
                <a:spcPct val="50000"/>
              </a:spcBef>
            </a:pPr>
            <a:endParaRPr lang="en-CA" altLang="en-US" sz="2000">
              <a:latin typeface="Comic Sans MS" panose="030F0702030302020204" pitchFamily="66" charset="0"/>
            </a:endParaRPr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4391025" y="4114800"/>
            <a:ext cx="3124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CA" altLang="en-US" sz="2800" b="1" baseline="30000"/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325009"/>
              </p:ext>
            </p:extLst>
          </p:nvPr>
        </p:nvGraphicFramePr>
        <p:xfrm>
          <a:off x="5437189" y="3733801"/>
          <a:ext cx="2375172" cy="2215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Equation" r:id="rId6" imgW="1244520" imgH="1257120" progId="Equation.3">
                  <p:embed/>
                </p:oleObj>
              </mc:Choice>
              <mc:Fallback>
                <p:oleObj name="Equation" r:id="rId6" imgW="1244520" imgH="125712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9" y="3733801"/>
                        <a:ext cx="2375172" cy="22154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3" grpId="0" animBg="1"/>
      <p:bldP spid="922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86106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</a:rPr>
              <a:t>#8: Zero  Law of Exponents:</a:t>
            </a:r>
            <a:r>
              <a:rPr lang="en-US" altLang="en-US" b="1">
                <a:solidFill>
                  <a:srgbClr val="FF3300"/>
                </a:solidFill>
              </a:rPr>
              <a:t> </a:t>
            </a:r>
            <a:r>
              <a:rPr lang="en-US" altLang="en-US" b="1" i="1">
                <a:solidFill>
                  <a:schemeClr val="accent1"/>
                </a:solidFill>
              </a:rPr>
              <a:t>Any base powered by zero exponent equals one.</a:t>
            </a:r>
            <a:endParaRPr lang="en-US" altLang="en-US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657600" y="1066800"/>
          <a:ext cx="2819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3" imgW="393529" imgH="203112" progId="Equation.DSMT4">
                  <p:embed/>
                </p:oleObj>
              </mc:Choice>
              <mc:Fallback>
                <p:oleObj name="Equation" r:id="rId3" imgW="393529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066800"/>
                        <a:ext cx="28194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76600" y="1143000"/>
            <a:ext cx="3505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247" name="Picture 7" descr="C:\My Documents\My Pictures\blackboard man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6200775" cy="332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AutoShape 8"/>
          <p:cNvSpPr>
            <a:spLocks noChangeArrowheads="1"/>
          </p:cNvSpPr>
          <p:nvPr/>
        </p:nvSpPr>
        <p:spPr bwMode="auto">
          <a:xfrm>
            <a:off x="962025" y="3733800"/>
            <a:ext cx="1219200" cy="2057400"/>
          </a:xfrm>
          <a:prstGeom prst="wedgeRectCallout">
            <a:avLst>
              <a:gd name="adj1" fmla="val 111199"/>
              <a:gd name="adj2" fmla="val -2839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CA" altLang="en-US"/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4391025" y="4114800"/>
            <a:ext cx="3124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CA" altLang="en-US" sz="2800" b="1" baseline="30000"/>
          </a:p>
        </p:txBody>
      </p:sp>
      <p:graphicFrame>
        <p:nvGraphicFramePr>
          <p:cNvPr id="102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144052"/>
              </p:ext>
            </p:extLst>
          </p:nvPr>
        </p:nvGraphicFramePr>
        <p:xfrm>
          <a:off x="5122863" y="3071813"/>
          <a:ext cx="1658937" cy="215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6" imgW="647640" imgH="1193760" progId="Equation.3">
                  <p:embed/>
                </p:oleObj>
              </mc:Choice>
              <mc:Fallback>
                <p:oleObj name="Equation" r:id="rId6" imgW="647640" imgH="11937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63" y="3071813"/>
                        <a:ext cx="1658937" cy="2157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33400" y="2971800"/>
            <a:ext cx="2133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anose="030F0702030302020204" pitchFamily="66" charset="0"/>
              </a:rPr>
              <a:t>So zero factors of a base equals 1. That makes sense! Every power has a coefficient of 1</a:t>
            </a:r>
            <a:r>
              <a:rPr lang="en-US" altLang="en-US"/>
              <a:t>.</a:t>
            </a: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6" grpId="0" animBg="1"/>
      <p:bldP spid="1025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solidFill>
                  <a:srgbClr val="FF3300"/>
                </a:solidFill>
              </a:rPr>
              <a:t>#7: Zero &amp; Negative Exponents: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i="1" dirty="0" smtClean="0">
                <a:solidFill>
                  <a:schemeClr val="accent1"/>
                </a:solidFill>
              </a:rPr>
              <a:t>Using what we have learned about laws of exponents, complete the following examples in your foldable:</a:t>
            </a:r>
            <a:endParaRPr lang="en-US" alt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6392324"/>
                  </p:ext>
                </p:extLst>
              </p:nvPr>
            </p:nvGraphicFramePr>
            <p:xfrm>
              <a:off x="1403648" y="2492896"/>
              <a:ext cx="6096000" cy="33852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/>
                    <a:gridCol w="4583832"/>
                  </a:tblGrid>
                  <a:tr h="792088"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chemeClr val="tx1"/>
                              </a:solidFill>
                            </a:rPr>
                            <a:t>Example #3</a:t>
                          </a:r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𝟗</m:t>
                                        </m:r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𝒚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𝟏𝟖</m:t>
                                        </m:r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𝒙𝒚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𝟔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Example #4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𝒚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  <m:sSup>
                                          <m:sSupPr>
                                            <m:ctrlPr>
                                              <a:rPr lang="en-US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p>
                                            <m:r>
                                              <a:rPr lang="en-US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𝒚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Example #5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1" dirty="0" smtClean="0">
                              <a:solidFill>
                                <a:schemeClr val="tx1"/>
                              </a:solidFill>
                            </a:rPr>
                            <a:t>·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e>
                                <m:sup>
                                  <m:r>
                                    <a:rPr lang="en-US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sup>
                              </m:sSup>
                            </m:oMath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648072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Example #6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chemeClr val="tx1"/>
                              </a:solidFill>
                            </a:rPr>
                            <a:t>(2</a:t>
                          </a:r>
                          <a:r>
                            <a:rPr lang="en-US" b="1" baseline="3000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r>
                            <a:rPr lang="en-US" b="1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r>
                            <a:rPr lang="en-US" b="1" baseline="300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b="1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Example #7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6392324"/>
                  </p:ext>
                </p:extLst>
              </p:nvPr>
            </p:nvGraphicFramePr>
            <p:xfrm>
              <a:off x="1403648" y="2492896"/>
              <a:ext cx="6096000" cy="33852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/>
                    <a:gridCol w="4583832"/>
                  </a:tblGrid>
                  <a:tr h="792088"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chemeClr val="tx1"/>
                              </a:solidFill>
                            </a:rPr>
                            <a:t>Example #3</a:t>
                          </a:r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3068" t="-769" r="-531" b="-330000"/>
                          </a:stretch>
                        </a:blipFill>
                      </a:tcPr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Example #4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3068" t="-100000" r="-531" b="-227481"/>
                          </a:stretch>
                        </a:blipFill>
                      </a:tcPr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Example #5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3068" t="-315663" r="-531" b="-259036"/>
                          </a:stretch>
                        </a:blipFill>
                      </a:tcPr>
                    </a:tc>
                  </a:tr>
                  <a:tr h="648072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Example #6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chemeClr val="tx1"/>
                              </a:solidFill>
                            </a:rPr>
                            <a:t>(2</a:t>
                          </a:r>
                          <a:r>
                            <a:rPr lang="en-US" b="1" baseline="3000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r>
                            <a:rPr lang="en-US" b="1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r>
                            <a:rPr lang="en-US" b="1" baseline="300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b="1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648907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Example #7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3068" t="-421495" r="-531" b="-186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97923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Try </a:t>
            </a:r>
            <a:r>
              <a:rPr lang="en-US" altLang="en-US" b="1" dirty="0" smtClean="0"/>
              <a:t>These #3</a:t>
            </a:r>
            <a:r>
              <a:rPr lang="en-US" altLang="en-US" dirty="0" smtClean="0"/>
              <a:t>:</a:t>
            </a:r>
            <a:endParaRPr lang="en-CA" altLang="en-US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63525" y="854075"/>
          <a:ext cx="26177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" name="Equation" r:id="rId3" imgW="825142" imgH="266584" progId="Equation.3">
                  <p:embed/>
                </p:oleObj>
              </mc:Choice>
              <mc:Fallback>
                <p:oleObj name="Equation" r:id="rId3" imgW="825142" imgH="26658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854075"/>
                        <a:ext cx="261778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15913" y="1752600"/>
          <a:ext cx="265588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" name="Equation" r:id="rId5" imgW="914400" imgH="228600" progId="Equation.3">
                  <p:embed/>
                </p:oleObj>
              </mc:Choice>
              <mc:Fallback>
                <p:oleObj name="Equation" r:id="rId5" imgW="9144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1752600"/>
                        <a:ext cx="2655887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81000" y="2455863"/>
          <a:ext cx="228123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" name="Equation" r:id="rId7" imgW="761669" imgH="266584" progId="Equation.3">
                  <p:embed/>
                </p:oleObj>
              </mc:Choice>
              <mc:Fallback>
                <p:oleObj name="Equation" r:id="rId7" imgW="761669" imgH="26658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455863"/>
                        <a:ext cx="2281238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42900" y="3352800"/>
          <a:ext cx="2540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" name="Equation" r:id="rId9" imgW="863225" imgH="228501" progId="Equation.3">
                  <p:embed/>
                </p:oleObj>
              </mc:Choice>
              <mc:Fallback>
                <p:oleObj name="Equation" r:id="rId9" imgW="863225" imgH="22850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3352800"/>
                        <a:ext cx="25400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493713" y="4224338"/>
          <a:ext cx="26924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" name="Equation" r:id="rId11" imgW="914003" imgH="266584" progId="Equation.3">
                  <p:embed/>
                </p:oleObj>
              </mc:Choice>
              <mc:Fallback>
                <p:oleObj name="Equation" r:id="rId11" imgW="914003" imgH="26658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4224338"/>
                        <a:ext cx="269240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65150" y="5202238"/>
          <a:ext cx="239395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0" name="Equation" r:id="rId13" imgW="812447" imgH="266584" progId="Equation.3">
                  <p:embed/>
                </p:oleObj>
              </mc:Choice>
              <mc:Fallback>
                <p:oleObj name="Equation" r:id="rId13" imgW="812447" imgH="26658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5202238"/>
                        <a:ext cx="239395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5133975" y="428625"/>
          <a:ext cx="2505075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1" name="Equation" r:id="rId15" imgW="850900" imgH="508000" progId="Equation.3">
                  <p:embed/>
                </p:oleObj>
              </mc:Choice>
              <mc:Fallback>
                <p:oleObj name="Equation" r:id="rId15" imgW="850900" imgH="508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428625"/>
                        <a:ext cx="2505075" cy="149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5154613" y="1684338"/>
          <a:ext cx="2463800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2" name="Equation" r:id="rId17" imgW="838200" imgH="508000" progId="Equation.3">
                  <p:embed/>
                </p:oleObj>
              </mc:Choice>
              <mc:Fallback>
                <p:oleObj name="Equation" r:id="rId17" imgW="838200" imgH="508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613" y="1684338"/>
                        <a:ext cx="2463800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5137150" y="3055938"/>
          <a:ext cx="2803525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3" name="Equation" r:id="rId19" imgW="952087" imgH="507780" progId="Equation.3">
                  <p:embed/>
                </p:oleObj>
              </mc:Choice>
              <mc:Fallback>
                <p:oleObj name="Equation" r:id="rId19" imgW="952087" imgH="5077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3055938"/>
                        <a:ext cx="2803525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4949825" y="4427538"/>
          <a:ext cx="3325813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4" name="Equation" r:id="rId21" imgW="1130300" imgH="508000" progId="Equation.3">
                  <p:embed/>
                </p:oleObj>
              </mc:Choice>
              <mc:Fallback>
                <p:oleObj name="Equation" r:id="rId21" imgW="1130300" imgH="508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825" y="4427538"/>
                        <a:ext cx="3325813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09600" y="0"/>
            <a:ext cx="3194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5400" b="1" i="1" u="sng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Exponents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667000" y="1371600"/>
          <a:ext cx="1908175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3" imgW="241195" imgH="279279" progId="Equation.DSMT4">
                  <p:embed/>
                </p:oleObj>
              </mc:Choice>
              <mc:Fallback>
                <p:oleObj name="Equation" r:id="rId3" imgW="241195" imgH="27927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371600"/>
                        <a:ext cx="1908175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066800" y="2438400"/>
            <a:ext cx="1447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17525" y="2381250"/>
            <a:ext cx="1290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</a:rPr>
              <a:t>Power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 flipV="1">
            <a:off x="3886200" y="2667000"/>
            <a:ext cx="1447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486400" y="3330575"/>
            <a:ext cx="952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accent2"/>
                </a:solidFill>
              </a:rPr>
              <a:t>base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H="1">
            <a:off x="4267200" y="1219200"/>
            <a:ext cx="137160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638800" y="6635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accent1"/>
                </a:solidFill>
              </a:rPr>
              <a:t>exponent</a:t>
            </a: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457200" y="4267200"/>
          <a:ext cx="8686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" imgW="3149600" imgH="431800" progId="Equation.DSMT4">
                  <p:embed/>
                </p:oleObj>
              </mc:Choice>
              <mc:Fallback>
                <p:oleObj name="Equation" r:id="rId5" imgW="3149600" imgH="431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8686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57200" y="5791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/>
              <a:t>5</a:t>
            </a:r>
            <a:r>
              <a:rPr lang="en-US" altLang="en-US" sz="3200" b="1" baseline="30000"/>
              <a:t>3</a:t>
            </a:r>
            <a:r>
              <a:rPr lang="en-US" altLang="en-US" sz="3200" b="1"/>
              <a:t> means 3 factors of 5  or 5 x 5 x 5</a:t>
            </a:r>
            <a:r>
              <a:rPr lang="en-US" altLang="en-US"/>
              <a:t> </a:t>
            </a: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animBg="1"/>
      <p:bldP spid="2053" grpId="0" autoUpdateAnimBg="0"/>
      <p:bldP spid="2055" grpId="0" animBg="1"/>
      <p:bldP spid="2056" grpId="0" autoUpdateAnimBg="0"/>
      <p:bldP spid="2057" grpId="0" animBg="1"/>
      <p:bldP spid="2058" grpId="0" autoUpdateAnimBg="0"/>
      <p:bldP spid="206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7" descr="notepap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425575" y="1257300"/>
          <a:ext cx="25368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" name="Equation" r:id="rId4" imgW="800100" imgH="228600" progId="Equation.3">
                  <p:embed/>
                </p:oleObj>
              </mc:Choice>
              <mc:Fallback>
                <p:oleObj name="Equation" r:id="rId4" imgW="8001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1257300"/>
                        <a:ext cx="25368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411288" y="1927225"/>
          <a:ext cx="239871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" name="Equation" r:id="rId6" imgW="825500" imgH="228600" progId="Equation.3">
                  <p:embed/>
                </p:oleObj>
              </mc:Choice>
              <mc:Fallback>
                <p:oleObj name="Equation" r:id="rId6" imgW="8255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288" y="1927225"/>
                        <a:ext cx="2398712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452563" y="2438400"/>
          <a:ext cx="250983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8" name="Equation" r:id="rId8" imgW="838200" imgH="228600" progId="Equation.3">
                  <p:embed/>
                </p:oleObj>
              </mc:Choice>
              <mc:Fallback>
                <p:oleObj name="Equation" r:id="rId8" imgW="8382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2438400"/>
                        <a:ext cx="2509837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422400" y="3594100"/>
          <a:ext cx="2616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9" name="Equation" r:id="rId10" imgW="889000" imgH="228600" progId="Equation.3">
                  <p:embed/>
                </p:oleObj>
              </mc:Choice>
              <mc:Fallback>
                <p:oleObj name="Equation" r:id="rId10" imgW="889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3594100"/>
                        <a:ext cx="26162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470025" y="4737100"/>
          <a:ext cx="31781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0" name="Equation" r:id="rId12" imgW="1079500" imgH="228600" progId="Equation.3">
                  <p:embed/>
                </p:oleObj>
              </mc:Choice>
              <mc:Fallback>
                <p:oleObj name="Equation" r:id="rId12" imgW="10795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025" y="4737100"/>
                        <a:ext cx="317817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1447800" y="5956300"/>
          <a:ext cx="30289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" name="Equation" r:id="rId14" imgW="1028700" imgH="228600" progId="Equation.3">
                  <p:embed/>
                </p:oleObj>
              </mc:Choice>
              <mc:Fallback>
                <p:oleObj name="Equation" r:id="rId14" imgW="10287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956300"/>
                        <a:ext cx="30289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4056063" y="1257300"/>
          <a:ext cx="28209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2" name="Equation" r:id="rId16" imgW="889000" imgH="228600" progId="Equation.3">
                  <p:embed/>
                </p:oleObj>
              </mc:Choice>
              <mc:Fallback>
                <p:oleObj name="Equation" r:id="rId16" imgW="8890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1257300"/>
                        <a:ext cx="282098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3962400" y="2384425"/>
          <a:ext cx="21336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" name="Equation" r:id="rId18" imgW="609600" imgH="228600" progId="Equation.3">
                  <p:embed/>
                </p:oleObj>
              </mc:Choice>
              <mc:Fallback>
                <p:oleObj name="Equation" r:id="rId18" imgW="6096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384425"/>
                        <a:ext cx="213360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3962400" y="3581400"/>
          <a:ext cx="33369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4" name="Equation" r:id="rId20" imgW="1040948" imgH="228501" progId="Equation.3">
                  <p:embed/>
                </p:oleObj>
              </mc:Choice>
              <mc:Fallback>
                <p:oleObj name="Equation" r:id="rId20" imgW="1040948" imgH="228501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581400"/>
                        <a:ext cx="333692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057400" y="6858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3300"/>
                </a:solidFill>
              </a:rPr>
              <a:t>Try These #1: SOLUTIONS</a:t>
            </a:r>
            <a:endParaRPr lang="en-CA" altLang="en-US" b="1" dirty="0">
              <a:solidFill>
                <a:srgbClr val="FF3300"/>
              </a:solidFill>
            </a:endParaRPr>
          </a:p>
        </p:txBody>
      </p:sp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3962400" y="1828800"/>
          <a:ext cx="192405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5" name="Equation" r:id="rId22" imgW="583947" imgH="228501" progId="Equation.3">
                  <p:embed/>
                </p:oleObj>
              </mc:Choice>
              <mc:Fallback>
                <p:oleObj name="Equation" r:id="rId22" imgW="583947" imgH="228501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8800"/>
                        <a:ext cx="1924050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4" name="Object 18"/>
          <p:cNvGraphicFramePr>
            <a:graphicFrameLocks noChangeAspect="1"/>
          </p:cNvGraphicFramePr>
          <p:nvPr/>
        </p:nvGraphicFramePr>
        <p:xfrm>
          <a:off x="4687888" y="4737100"/>
          <a:ext cx="415131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" name="Equation" r:id="rId24" imgW="1409700" imgH="228600" progId="Equation.3">
                  <p:embed/>
                </p:oleObj>
              </mc:Choice>
              <mc:Fallback>
                <p:oleObj name="Equation" r:id="rId24" imgW="140970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4737100"/>
                        <a:ext cx="415131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5" name="Object 19"/>
          <p:cNvGraphicFramePr>
            <a:graphicFrameLocks noChangeAspect="1"/>
          </p:cNvGraphicFramePr>
          <p:nvPr/>
        </p:nvGraphicFramePr>
        <p:xfrm>
          <a:off x="4813300" y="5980113"/>
          <a:ext cx="254317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7" name="Equation" r:id="rId26" imgW="863225" imgH="203112" progId="Equation.3">
                  <p:embed/>
                </p:oleObj>
              </mc:Choice>
              <mc:Fallback>
                <p:oleObj name="Equation" r:id="rId26" imgW="863225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300" y="5980113"/>
                        <a:ext cx="2543175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notepap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444625" y="1066800"/>
          <a:ext cx="183197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Equation" r:id="rId4" imgW="622030" imgH="418918" progId="Equation.3">
                  <p:embed/>
                </p:oleObj>
              </mc:Choice>
              <mc:Fallback>
                <p:oleObj name="Equation" r:id="rId4" imgW="622030" imgH="418918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1066800"/>
                        <a:ext cx="1831975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447800" y="2286000"/>
          <a:ext cx="171767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name="Equation" r:id="rId6" imgW="583947" imgH="418918" progId="Equation.3">
                  <p:embed/>
                </p:oleObj>
              </mc:Choice>
              <mc:Fallback>
                <p:oleObj name="Equation" r:id="rId6" imgW="583947" imgH="41891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86000"/>
                        <a:ext cx="1717675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447800" y="3429000"/>
          <a:ext cx="213042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Equation" r:id="rId8" imgW="723586" imgH="418918" progId="Equation.3">
                  <p:embed/>
                </p:oleObj>
              </mc:Choice>
              <mc:Fallback>
                <p:oleObj name="Equation" r:id="rId8" imgW="723586" imgH="41891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29000"/>
                        <a:ext cx="2130425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273175" y="4572000"/>
          <a:ext cx="276542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Equation" r:id="rId10" imgW="939800" imgH="419100" progId="Equation.3">
                  <p:embed/>
                </p:oleObj>
              </mc:Choice>
              <mc:Fallback>
                <p:oleObj name="Equation" r:id="rId10" imgW="9398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75" y="4572000"/>
                        <a:ext cx="2765425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133600" y="6096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3300"/>
                </a:solidFill>
              </a:rPr>
              <a:t>SOLUTIONS</a:t>
            </a:r>
            <a:endParaRPr lang="en-CA" altLang="en-US" b="1" dirty="0">
              <a:solidFill>
                <a:srgbClr val="FF3300"/>
              </a:solidFill>
            </a:endParaRP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3690938" y="1295400"/>
          <a:ext cx="1719262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Equation" r:id="rId12" imgW="583947" imgH="203112" progId="Equation.3">
                  <p:embed/>
                </p:oleObj>
              </mc:Choice>
              <mc:Fallback>
                <p:oleObj name="Equation" r:id="rId12" imgW="583947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0938" y="1295400"/>
                        <a:ext cx="1719262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3365500" y="2514600"/>
          <a:ext cx="25019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Equation" r:id="rId14" imgW="850531" imgH="203112" progId="Equation.3">
                  <p:embed/>
                </p:oleObj>
              </mc:Choice>
              <mc:Fallback>
                <p:oleObj name="Equation" r:id="rId14" imgW="850531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0" y="2514600"/>
                        <a:ext cx="25019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3798888" y="3657600"/>
          <a:ext cx="26162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6" name="Equation" r:id="rId16" imgW="888614" imgH="203112" progId="Equation.3">
                  <p:embed/>
                </p:oleObj>
              </mc:Choice>
              <mc:Fallback>
                <p:oleObj name="Equation" r:id="rId16" imgW="888614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3657600"/>
                        <a:ext cx="26162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4195763" y="4800600"/>
          <a:ext cx="418623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Equation" r:id="rId18" imgW="1422400" imgH="203200" progId="Equation.3">
                  <p:embed/>
                </p:oleObj>
              </mc:Choice>
              <mc:Fallback>
                <p:oleObj name="Equation" r:id="rId18" imgW="1422400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4800600"/>
                        <a:ext cx="418623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My Documents\My Pictures\notepaper.bmp"/>
          <p:cNvPicPr>
            <a:picLocks noChangeAspect="1" noChangeArrowheads="1"/>
          </p:cNvPicPr>
          <p:nvPr/>
        </p:nvPicPr>
        <p:blipFill>
          <a:blip r:embed="rId3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524000" y="1163638"/>
          <a:ext cx="152400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0" name="Equation" r:id="rId4" imgW="609336" imgH="266584" progId="Equation.3">
                  <p:embed/>
                </p:oleObj>
              </mc:Choice>
              <mc:Fallback>
                <p:oleObj name="Equation" r:id="rId4" imgW="609336" imgH="26658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63638"/>
                        <a:ext cx="1524000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600200" y="1852613"/>
          <a:ext cx="13716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1" name="Equation" r:id="rId6" imgW="609336" imgH="266584" progId="Equation.3">
                  <p:embed/>
                </p:oleObj>
              </mc:Choice>
              <mc:Fallback>
                <p:oleObj name="Equation" r:id="rId6" imgW="609336" imgH="26658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852613"/>
                        <a:ext cx="13716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524000" y="2419350"/>
          <a:ext cx="19764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2" name="Equation" r:id="rId8" imgW="710891" imgH="266584" progId="Equation.3">
                  <p:embed/>
                </p:oleObj>
              </mc:Choice>
              <mc:Fallback>
                <p:oleObj name="Equation" r:id="rId8" imgW="710891" imgH="26658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19350"/>
                        <a:ext cx="19764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498600" y="3581400"/>
          <a:ext cx="23114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3" name="Equation" r:id="rId10" imgW="888614" imgH="266584" progId="Equation.3">
                  <p:embed/>
                </p:oleObj>
              </mc:Choice>
              <mc:Fallback>
                <p:oleObj name="Equation" r:id="rId10" imgW="888614" imgH="26658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3581400"/>
                        <a:ext cx="231140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1524000" y="4737100"/>
          <a:ext cx="23558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4" name="Equation" r:id="rId12" imgW="800100" imgH="228600" progId="Equation.3">
                  <p:embed/>
                </p:oleObj>
              </mc:Choice>
              <mc:Fallback>
                <p:oleObj name="Equation" r:id="rId12" imgW="8001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37100"/>
                        <a:ext cx="23558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450975" y="5843588"/>
          <a:ext cx="213042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5" name="Equation" r:id="rId14" imgW="723586" imgH="266584" progId="Equation.3">
                  <p:embed/>
                </p:oleObj>
              </mc:Choice>
              <mc:Fallback>
                <p:oleObj name="Equation" r:id="rId14" imgW="723586" imgH="26658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975" y="5843588"/>
                        <a:ext cx="2130425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133600" y="533400"/>
            <a:ext cx="58227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3300"/>
                </a:solidFill>
              </a:rPr>
              <a:t>Try These #2 SOLUTIONS</a:t>
            </a:r>
            <a:endParaRPr lang="en-CA" altLang="en-US" b="1" dirty="0">
              <a:solidFill>
                <a:srgbClr val="FF3300"/>
              </a:solidFill>
            </a:endParaRPr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3733800" y="1236663"/>
          <a:ext cx="6445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6" name="Equation" r:id="rId16" imgW="203024" imgH="203024" progId="Equation.3">
                  <p:embed/>
                </p:oleObj>
              </mc:Choice>
              <mc:Fallback>
                <p:oleObj name="Equation" r:id="rId16" imgW="203024" imgH="203024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236663"/>
                        <a:ext cx="64452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3276600" y="1900238"/>
          <a:ext cx="4857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7" name="Equation" r:id="rId18" imgW="215713" imgH="203024" progId="Equation.3">
                  <p:embed/>
                </p:oleObj>
              </mc:Choice>
              <mc:Fallback>
                <p:oleObj name="Equation" r:id="rId18" imgW="215713" imgH="203024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00238"/>
                        <a:ext cx="4857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3727450" y="2449513"/>
          <a:ext cx="21526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8" name="Equation" r:id="rId20" imgW="774364" imgH="203112" progId="Equation.3">
                  <p:embed/>
                </p:oleObj>
              </mc:Choice>
              <mc:Fallback>
                <p:oleObj name="Equation" r:id="rId20" imgW="774364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450" y="2449513"/>
                        <a:ext cx="21526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3787775" y="3663950"/>
          <a:ext cx="50514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9" name="Equation" r:id="rId22" imgW="1943100" imgH="203200" progId="Equation.3">
                  <p:embed/>
                </p:oleObj>
              </mc:Choice>
              <mc:Fallback>
                <p:oleObj name="Equation" r:id="rId22" imgW="19431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775" y="3663950"/>
                        <a:ext cx="505142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3749675" y="4705350"/>
          <a:ext cx="32527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0" name="Equation" r:id="rId24" imgW="1104900" imgH="241300" progId="Equation.3">
                  <p:embed/>
                </p:oleObj>
              </mc:Choice>
              <mc:Fallback>
                <p:oleObj name="Equation" r:id="rId24" imgW="1104900" imgH="2413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675" y="4705350"/>
                        <a:ext cx="325278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3509963" y="5883275"/>
          <a:ext cx="257968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1" name="Equation" r:id="rId26" imgW="876300" imgH="203200" progId="Equation.3">
                  <p:embed/>
                </p:oleObj>
              </mc:Choice>
              <mc:Fallback>
                <p:oleObj name="Equation" r:id="rId26" imgW="876300" imgH="203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3" y="5883275"/>
                        <a:ext cx="2579687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My Documents\My Pictures\notepaper.bmp"/>
          <p:cNvPicPr>
            <a:picLocks noChangeAspect="1" noChangeArrowheads="1"/>
          </p:cNvPicPr>
          <p:nvPr/>
        </p:nvPicPr>
        <p:blipFill>
          <a:blip r:embed="rId3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371600" y="1219200"/>
          <a:ext cx="1982788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4" name="Equation" r:id="rId4" imgW="672808" imgH="469696" progId="Equation.3">
                  <p:embed/>
                </p:oleObj>
              </mc:Choice>
              <mc:Fallback>
                <p:oleObj name="Equation" r:id="rId4" imgW="672808" imgH="46969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19200"/>
                        <a:ext cx="1982788" cy="138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414463" y="2695575"/>
          <a:ext cx="216693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5" name="Equation" r:id="rId6" imgW="736600" imgH="508000" progId="Equation.3">
                  <p:embed/>
                </p:oleObj>
              </mc:Choice>
              <mc:Fallback>
                <p:oleObj name="Equation" r:id="rId6" imgW="7366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2695575"/>
                        <a:ext cx="2166937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524000" y="4059238"/>
          <a:ext cx="2133600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6" name="Equation" r:id="rId8" imgW="850900" imgH="508000" progId="Equation.3">
                  <p:embed/>
                </p:oleObj>
              </mc:Choice>
              <mc:Fallback>
                <p:oleObj name="Equation" r:id="rId8" imgW="850900" imgH="508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059238"/>
                        <a:ext cx="2133600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1447800" y="5510213"/>
          <a:ext cx="2300288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7" name="Equation" r:id="rId10" imgW="977900" imgH="508000" progId="Equation.3">
                  <p:embed/>
                </p:oleObj>
              </mc:Choice>
              <mc:Fallback>
                <p:oleObj name="Equation" r:id="rId10" imgW="977900" imgH="508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510213"/>
                        <a:ext cx="2300288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981200" y="7620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SOLUTIONS</a:t>
            </a:r>
            <a:endParaRPr lang="en-CA" altLang="en-US" b="1">
              <a:solidFill>
                <a:srgbClr val="FF3300"/>
              </a:solidFill>
            </a:endParaRPr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886200" y="5818188"/>
          <a:ext cx="468947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8" name="Equation" r:id="rId12" imgW="1701800" imgH="266700" progId="Equation.3">
                  <p:embed/>
                </p:oleObj>
              </mc:Choice>
              <mc:Fallback>
                <p:oleObj name="Equation" r:id="rId12" imgW="1701800" imgH="266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818188"/>
                        <a:ext cx="4689475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3854450" y="4135438"/>
          <a:ext cx="2197100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9" name="Equation" r:id="rId14" imgW="876300" imgH="508000" progId="Equation.3">
                  <p:embed/>
                </p:oleObj>
              </mc:Choice>
              <mc:Fallback>
                <p:oleObj name="Equation" r:id="rId14" imgW="876300" imgH="508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4135438"/>
                        <a:ext cx="2197100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730625" y="3176588"/>
          <a:ext cx="17557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0" name="Equation" r:id="rId16" imgW="596641" imgH="266584" progId="Equation.3">
                  <p:embed/>
                </p:oleObj>
              </mc:Choice>
              <mc:Fallback>
                <p:oleObj name="Equation" r:id="rId16" imgW="596641" imgH="266584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5" y="3176588"/>
                        <a:ext cx="1755775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3733800" y="1295400"/>
          <a:ext cx="59848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1" name="Equation" r:id="rId18" imgW="203112" imgH="418918" progId="Equation.3">
                  <p:embed/>
                </p:oleObj>
              </mc:Choice>
              <mc:Fallback>
                <p:oleObj name="Equation" r:id="rId18" imgW="203112" imgH="418918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295400"/>
                        <a:ext cx="598488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notepaper"/>
          <p:cNvPicPr>
            <a:picLocks noChangeAspect="1" noChangeArrowheads="1"/>
          </p:cNvPicPr>
          <p:nvPr/>
        </p:nvPicPr>
        <p:blipFill>
          <a:blip r:embed="rId3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981200" y="6858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3300"/>
                </a:solidFill>
              </a:rPr>
              <a:t>Try These #3 SOLUTIONS</a:t>
            </a:r>
            <a:endParaRPr lang="en-CA" altLang="en-US" b="1" dirty="0">
              <a:solidFill>
                <a:srgbClr val="FF3300"/>
              </a:solidFill>
            </a:endParaRP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600200" y="1219200"/>
          <a:ext cx="210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0" name="Equation" r:id="rId4" imgW="736280" imgH="266584" progId="Equation.3">
                  <p:embed/>
                </p:oleObj>
              </mc:Choice>
              <mc:Fallback>
                <p:oleObj name="Equation" r:id="rId4" imgW="736280" imgH="26658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19200"/>
                        <a:ext cx="210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511300" y="1905000"/>
          <a:ext cx="239871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1" name="Equation" r:id="rId6" imgW="825500" imgH="228600" progId="Equation.3">
                  <p:embed/>
                </p:oleObj>
              </mc:Choice>
              <mc:Fallback>
                <p:oleObj name="Equation" r:id="rId6" imgW="8255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1905000"/>
                        <a:ext cx="2398713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1431925" y="2667000"/>
          <a:ext cx="193833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2" name="Equation" r:id="rId8" imgW="647419" imgH="266584" progId="Equation.3">
                  <p:embed/>
                </p:oleObj>
              </mc:Choice>
              <mc:Fallback>
                <p:oleObj name="Equation" r:id="rId8" imgW="647419" imgH="26658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2667000"/>
                        <a:ext cx="1938338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1524000" y="3657600"/>
          <a:ext cx="24384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3" name="Equation" r:id="rId10" imgW="863225" imgH="228501" progId="Equation.3">
                  <p:embed/>
                </p:oleObj>
              </mc:Choice>
              <mc:Fallback>
                <p:oleObj name="Equation" r:id="rId10" imgW="863225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657600"/>
                        <a:ext cx="2438400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1447800" y="4419600"/>
          <a:ext cx="254158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4" name="Equation" r:id="rId12" imgW="914003" imgH="266584" progId="Equation.3">
                  <p:embed/>
                </p:oleObj>
              </mc:Choice>
              <mc:Fallback>
                <p:oleObj name="Equation" r:id="rId12" imgW="914003" imgH="266584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19600"/>
                        <a:ext cx="2541588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1524000" y="5843588"/>
          <a:ext cx="20574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5" name="Equation" r:id="rId14" imgW="698197" imgH="266584" progId="Equation.3">
                  <p:embed/>
                </p:oleObj>
              </mc:Choice>
              <mc:Fallback>
                <p:oleObj name="Equation" r:id="rId14" imgW="698197" imgH="266584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843588"/>
                        <a:ext cx="205740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3810000" y="1363663"/>
          <a:ext cx="2555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6" name="Equation" r:id="rId16" imgW="88707" imgH="164742" progId="Equation.3">
                  <p:embed/>
                </p:oleObj>
              </mc:Choice>
              <mc:Fallback>
                <p:oleObj name="Equation" r:id="rId16" imgW="88707" imgH="16474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363663"/>
                        <a:ext cx="25558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4122738" y="1676400"/>
          <a:ext cx="16986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7" name="Equation" r:id="rId18" imgW="583947" imgH="418918" progId="Equation.3">
                  <p:embed/>
                </p:oleObj>
              </mc:Choice>
              <mc:Fallback>
                <p:oleObj name="Equation" r:id="rId18" imgW="583947" imgH="418918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lum bright="1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1676400"/>
                        <a:ext cx="16986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3600450" y="2459038"/>
          <a:ext cx="646113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8" name="Equation" r:id="rId20" imgW="215713" imgH="393359" progId="Equation.3">
                  <p:embed/>
                </p:oleObj>
              </mc:Choice>
              <mc:Fallback>
                <p:oleObj name="Equation" r:id="rId20" imgW="215713" imgH="39335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2459038"/>
                        <a:ext cx="646113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4038600" y="3657600"/>
          <a:ext cx="68103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9" name="Equation" r:id="rId22" imgW="241195" imgH="203112" progId="Equation.3">
                  <p:embed/>
                </p:oleObj>
              </mc:Choice>
              <mc:Fallback>
                <p:oleObj name="Equation" r:id="rId22" imgW="241195" imgH="20311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657600"/>
                        <a:ext cx="68103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4149725" y="4251325"/>
          <a:ext cx="331787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0" name="Equation" r:id="rId24" imgW="1193800" imgH="444500" progId="Equation.3">
                  <p:embed/>
                </p:oleObj>
              </mc:Choice>
              <mc:Fallback>
                <p:oleObj name="Equation" r:id="rId24" imgW="1193800" imgH="444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725" y="4251325"/>
                        <a:ext cx="3317875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3733800" y="5940425"/>
          <a:ext cx="26193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1" name="Equation" r:id="rId26" imgW="88707" imgH="164742" progId="Equation.3">
                  <p:embed/>
                </p:oleObj>
              </mc:Choice>
              <mc:Fallback>
                <p:oleObj name="Equation" r:id="rId26" imgW="88707" imgH="16474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940425"/>
                        <a:ext cx="261938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My Documents\My Pictures\notepaper.bmp"/>
          <p:cNvPicPr>
            <a:picLocks noChangeAspect="1" noChangeArrowheads="1"/>
          </p:cNvPicPr>
          <p:nvPr/>
        </p:nvPicPr>
        <p:blipFill>
          <a:blip r:embed="rId3">
            <a:lum brigh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354138" y="1143000"/>
          <a:ext cx="2505075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4" name="Equation" r:id="rId4" imgW="850900" imgH="508000" progId="Equation.3">
                  <p:embed/>
                </p:oleObj>
              </mc:Choice>
              <mc:Fallback>
                <p:oleObj name="Equation" r:id="rId4" imgW="850900" imgH="508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138" y="1143000"/>
                        <a:ext cx="2505075" cy="149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374775" y="2514600"/>
          <a:ext cx="2463800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5" name="Equation" r:id="rId6" imgW="838200" imgH="508000" progId="Equation.3">
                  <p:embed/>
                </p:oleObj>
              </mc:Choice>
              <mc:Fallback>
                <p:oleObj name="Equation" r:id="rId6" imgW="8382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2514600"/>
                        <a:ext cx="2463800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357313" y="3962400"/>
          <a:ext cx="2803525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6" name="Equation" r:id="rId8" imgW="952087" imgH="507780" progId="Equation.3">
                  <p:embed/>
                </p:oleObj>
              </mc:Choice>
              <mc:Fallback>
                <p:oleObj name="Equation" r:id="rId8" imgW="952087" imgH="5077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962400"/>
                        <a:ext cx="2803525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1169988" y="5257800"/>
          <a:ext cx="3325812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7" name="Equation" r:id="rId10" imgW="1130300" imgH="508000" progId="Equation.3">
                  <p:embed/>
                </p:oleObj>
              </mc:Choice>
              <mc:Fallback>
                <p:oleObj name="Equation" r:id="rId10" imgW="1130300" imgH="508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5257800"/>
                        <a:ext cx="3325812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133600" y="6096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SOLUTIONS</a:t>
            </a:r>
            <a:endParaRPr lang="en-CA" altLang="en-US" b="1">
              <a:solidFill>
                <a:srgbClr val="FF3300"/>
              </a:solidFill>
            </a:endParaRPr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567113" y="1046163"/>
          <a:ext cx="1943100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8" name="Equation" r:id="rId12" imgW="660113" imgH="469696" progId="Equation.3">
                  <p:embed/>
                </p:oleObj>
              </mc:Choice>
              <mc:Fallback>
                <p:oleObj name="Equation" r:id="rId12" imgW="660113" imgH="46969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113" y="1046163"/>
                        <a:ext cx="1943100" cy="1382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4025900" y="2667000"/>
          <a:ext cx="298450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9" name="Equation" r:id="rId14" imgW="1016000" imgH="393700" progId="Equation.3">
                  <p:embed/>
                </p:oleObj>
              </mc:Choice>
              <mc:Fallback>
                <p:oleObj name="Equation" r:id="rId14" imgW="1016000" imgH="393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2667000"/>
                        <a:ext cx="298450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4246563" y="4191000"/>
          <a:ext cx="2840037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0" name="Equation" r:id="rId16" imgW="964781" imgH="266584" progId="Equation.3">
                  <p:embed/>
                </p:oleObj>
              </mc:Choice>
              <mc:Fallback>
                <p:oleObj name="Equation" r:id="rId16" imgW="964781" imgH="266584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563" y="4191000"/>
                        <a:ext cx="2840037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4521200" y="5181600"/>
          <a:ext cx="3175000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1" name="Equation" r:id="rId18" imgW="1079500" imgH="419100" progId="Equation.3">
                  <p:embed/>
                </p:oleObj>
              </mc:Choice>
              <mc:Fallback>
                <p:oleObj name="Equation" r:id="rId18" imgW="10795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5181600"/>
                        <a:ext cx="3175000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Try </a:t>
            </a:r>
            <a:r>
              <a:rPr lang="en-US" altLang="en-US" b="1" dirty="0" smtClean="0"/>
              <a:t>These #1</a:t>
            </a:r>
            <a:r>
              <a:rPr lang="en-US" altLang="en-US" dirty="0" smtClean="0"/>
              <a:t>:</a:t>
            </a:r>
            <a:endParaRPr lang="en-CA" altLang="en-US" dirty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986400"/>
              </p:ext>
            </p:extLst>
          </p:nvPr>
        </p:nvGraphicFramePr>
        <p:xfrm>
          <a:off x="304800" y="950614"/>
          <a:ext cx="25368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8" name="Equation" r:id="rId3" imgW="800100" imgH="228600" progId="Equation.3">
                  <p:embed/>
                </p:oleObj>
              </mc:Choice>
              <mc:Fallback>
                <p:oleObj name="Equation" r:id="rId3" imgW="800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50614"/>
                        <a:ext cx="25368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04800" y="1752600"/>
          <a:ext cx="239871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9" name="Equation" r:id="rId5" imgW="825500" imgH="228600" progId="Equation.3">
                  <p:embed/>
                </p:oleObj>
              </mc:Choice>
              <mc:Fallback>
                <p:oleObj name="Equation" r:id="rId5" imgW="825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52600"/>
                        <a:ext cx="2398713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04800" y="2511425"/>
          <a:ext cx="25098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0" name="Equation" r:id="rId7" imgW="838200" imgH="228600" progId="Equation.3">
                  <p:embed/>
                </p:oleObj>
              </mc:Choice>
              <mc:Fallback>
                <p:oleObj name="Equation" r:id="rId7" imgW="83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11425"/>
                        <a:ext cx="2509838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304800" y="3352800"/>
          <a:ext cx="2616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1" name="Equation" r:id="rId9" imgW="889000" imgH="228600" progId="Equation.3">
                  <p:embed/>
                </p:oleObj>
              </mc:Choice>
              <mc:Fallback>
                <p:oleObj name="Equation" r:id="rId9" imgW="889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352800"/>
                        <a:ext cx="26162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250825" y="4279900"/>
          <a:ext cx="31781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2" name="Equation" r:id="rId11" imgW="1079500" imgH="228600" progId="Equation.3">
                  <p:embed/>
                </p:oleObj>
              </mc:Choice>
              <mc:Fallback>
                <p:oleObj name="Equation" r:id="rId11" imgW="1079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279900"/>
                        <a:ext cx="317817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247650" y="5257800"/>
          <a:ext cx="30289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3" name="Equation" r:id="rId13" imgW="1028700" imgH="228600" progId="Equation.3">
                  <p:embed/>
                </p:oleObj>
              </mc:Choice>
              <mc:Fallback>
                <p:oleObj name="Equation" r:id="rId13" imgW="1028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5257800"/>
                        <a:ext cx="30289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5470525" y="558800"/>
          <a:ext cx="183197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4" name="Equation" r:id="rId15" imgW="622030" imgH="418918" progId="Equation.3">
                  <p:embed/>
                </p:oleObj>
              </mc:Choice>
              <mc:Fallback>
                <p:oleObj name="Equation" r:id="rId15" imgW="622030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0525" y="558800"/>
                        <a:ext cx="1831975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5527675" y="1814513"/>
          <a:ext cx="1717675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5" name="Equation" r:id="rId17" imgW="583947" imgH="418918" progId="Equation.3">
                  <p:embed/>
                </p:oleObj>
              </mc:Choice>
              <mc:Fallback>
                <p:oleObj name="Equation" r:id="rId17" imgW="583947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5" y="1814513"/>
                        <a:ext cx="1717675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5473700" y="3186113"/>
          <a:ext cx="2130425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6" name="Equation" r:id="rId19" imgW="723586" imgH="418918" progId="Equation.3">
                  <p:embed/>
                </p:oleObj>
              </mc:Choice>
              <mc:Fallback>
                <p:oleObj name="Equation" r:id="rId19" imgW="723586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0" y="3186113"/>
                        <a:ext cx="2130425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5229225" y="4557713"/>
          <a:ext cx="2765425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7" name="Equation" r:id="rId21" imgW="939800" imgH="419100" progId="Equation.3">
                  <p:embed/>
                </p:oleObj>
              </mc:Choice>
              <mc:Fallback>
                <p:oleObj name="Equation" r:id="rId21" imgW="939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225" y="4557713"/>
                        <a:ext cx="2765425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771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Try </a:t>
            </a:r>
            <a:r>
              <a:rPr lang="en-US" altLang="en-US" b="1" dirty="0" smtClean="0"/>
              <a:t>These #2</a:t>
            </a:r>
            <a:r>
              <a:rPr lang="en-US" altLang="en-US" dirty="0" smtClean="0"/>
              <a:t>:</a:t>
            </a:r>
            <a:endParaRPr lang="en-CA" altLang="en-US" dirty="0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57200" y="854075"/>
          <a:ext cx="19335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2" name="Equation" r:id="rId3" imgW="609336" imgH="266584" progId="Equation.3">
                  <p:embed/>
                </p:oleObj>
              </mc:Choice>
              <mc:Fallback>
                <p:oleObj name="Equation" r:id="rId3" imgW="609336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54075"/>
                        <a:ext cx="193357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38150" y="1697038"/>
          <a:ext cx="17716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3" name="Equation" r:id="rId5" imgW="609336" imgH="266584" progId="Equation.3">
                  <p:embed/>
                </p:oleObj>
              </mc:Choice>
              <mc:Fallback>
                <p:oleObj name="Equation" r:id="rId5" imgW="609336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1697038"/>
                        <a:ext cx="17716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457200" y="2455863"/>
          <a:ext cx="212883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4" name="Equation" r:id="rId7" imgW="710891" imgH="266584" progId="Equation.3">
                  <p:embed/>
                </p:oleObj>
              </mc:Choice>
              <mc:Fallback>
                <p:oleObj name="Equation" r:id="rId7" imgW="710891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55863"/>
                        <a:ext cx="2128838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57200" y="3297238"/>
          <a:ext cx="26162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5" name="Equation" r:id="rId9" imgW="888614" imgH="266584" progId="Equation.3">
                  <p:embed/>
                </p:oleObj>
              </mc:Choice>
              <mc:Fallback>
                <p:oleObj name="Equation" r:id="rId9" imgW="888614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97238"/>
                        <a:ext cx="261620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57200" y="4279900"/>
          <a:ext cx="23558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6" name="Equation" r:id="rId11" imgW="800100" imgH="228600" progId="Equation.3">
                  <p:embed/>
                </p:oleObj>
              </mc:Choice>
              <mc:Fallback>
                <p:oleObj name="Equation" r:id="rId11" imgW="800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79900"/>
                        <a:ext cx="23558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533400" y="5202238"/>
          <a:ext cx="213042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7" name="Equation" r:id="rId13" imgW="723586" imgH="266584" progId="Equation.3">
                  <p:embed/>
                </p:oleObj>
              </mc:Choice>
              <mc:Fallback>
                <p:oleObj name="Equation" r:id="rId13" imgW="723586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202238"/>
                        <a:ext cx="2130425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5395913" y="484188"/>
          <a:ext cx="1982787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8" name="Equation" r:id="rId15" imgW="672808" imgH="469696" progId="Equation.3">
                  <p:embed/>
                </p:oleObj>
              </mc:Choice>
              <mc:Fallback>
                <p:oleObj name="Equation" r:id="rId15" imgW="672808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913" y="484188"/>
                        <a:ext cx="1982787" cy="1382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5303838" y="1684338"/>
          <a:ext cx="216693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9" name="Equation" r:id="rId17" imgW="736600" imgH="508000" progId="Equation.3">
                  <p:embed/>
                </p:oleObj>
              </mc:Choice>
              <mc:Fallback>
                <p:oleObj name="Equation" r:id="rId17" imgW="7366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8" y="1684338"/>
                        <a:ext cx="2166937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5287963" y="3055938"/>
          <a:ext cx="250348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0" name="Equation" r:id="rId19" imgW="850900" imgH="508000" progId="Equation.3">
                  <p:embed/>
                </p:oleObj>
              </mc:Choice>
              <mc:Fallback>
                <p:oleObj name="Equation" r:id="rId19" imgW="8509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963" y="3055938"/>
                        <a:ext cx="2503487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4911725" y="4427538"/>
          <a:ext cx="3400425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1" name="Equation" r:id="rId21" imgW="1155700" imgH="508000" progId="Equation.3">
                  <p:embed/>
                </p:oleObj>
              </mc:Choice>
              <mc:Fallback>
                <p:oleObj name="Equation" r:id="rId21" imgW="11557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1725" y="4427538"/>
                        <a:ext cx="3400425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19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Try </a:t>
            </a:r>
            <a:r>
              <a:rPr lang="en-US" altLang="en-US" b="1" dirty="0" smtClean="0"/>
              <a:t>These #3</a:t>
            </a:r>
            <a:r>
              <a:rPr lang="en-US" altLang="en-US" dirty="0" smtClean="0"/>
              <a:t>:</a:t>
            </a:r>
            <a:endParaRPr lang="en-CA" altLang="en-US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63525" y="854075"/>
          <a:ext cx="26177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6" name="Equation" r:id="rId3" imgW="825142" imgH="266584" progId="Equation.3">
                  <p:embed/>
                </p:oleObj>
              </mc:Choice>
              <mc:Fallback>
                <p:oleObj name="Equation" r:id="rId3" imgW="825142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854075"/>
                        <a:ext cx="261778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15913" y="1752600"/>
          <a:ext cx="265588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7" name="Equation" r:id="rId5" imgW="914400" imgH="228600" progId="Equation.3">
                  <p:embed/>
                </p:oleObj>
              </mc:Choice>
              <mc:Fallback>
                <p:oleObj name="Equation" r:id="rId5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1752600"/>
                        <a:ext cx="2655887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81000" y="2455863"/>
          <a:ext cx="228123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8" name="Equation" r:id="rId7" imgW="761669" imgH="266584" progId="Equation.3">
                  <p:embed/>
                </p:oleObj>
              </mc:Choice>
              <mc:Fallback>
                <p:oleObj name="Equation" r:id="rId7" imgW="761669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455863"/>
                        <a:ext cx="2281238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42900" y="3352800"/>
          <a:ext cx="2540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9" name="Equation" r:id="rId9" imgW="863225" imgH="228501" progId="Equation.3">
                  <p:embed/>
                </p:oleObj>
              </mc:Choice>
              <mc:Fallback>
                <p:oleObj name="Equation" r:id="rId9" imgW="86322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3352800"/>
                        <a:ext cx="25400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493713" y="4224338"/>
          <a:ext cx="26924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0" name="Equation" r:id="rId11" imgW="914003" imgH="266584" progId="Equation.3">
                  <p:embed/>
                </p:oleObj>
              </mc:Choice>
              <mc:Fallback>
                <p:oleObj name="Equation" r:id="rId11" imgW="914003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4224338"/>
                        <a:ext cx="269240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65150" y="5202238"/>
          <a:ext cx="239395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1" name="Equation" r:id="rId13" imgW="812447" imgH="266584" progId="Equation.3">
                  <p:embed/>
                </p:oleObj>
              </mc:Choice>
              <mc:Fallback>
                <p:oleObj name="Equation" r:id="rId13" imgW="812447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5202238"/>
                        <a:ext cx="239395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5133975" y="428625"/>
          <a:ext cx="2505075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2" name="Equation" r:id="rId15" imgW="850900" imgH="508000" progId="Equation.3">
                  <p:embed/>
                </p:oleObj>
              </mc:Choice>
              <mc:Fallback>
                <p:oleObj name="Equation" r:id="rId15" imgW="8509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428625"/>
                        <a:ext cx="2505075" cy="149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5154613" y="1684338"/>
          <a:ext cx="2463800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3" name="Equation" r:id="rId17" imgW="838200" imgH="508000" progId="Equation.3">
                  <p:embed/>
                </p:oleObj>
              </mc:Choice>
              <mc:Fallback>
                <p:oleObj name="Equation" r:id="rId17" imgW="8382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613" y="1684338"/>
                        <a:ext cx="2463800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5137150" y="3055938"/>
          <a:ext cx="2803525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4" name="Equation" r:id="rId19" imgW="952087" imgH="507780" progId="Equation.3">
                  <p:embed/>
                </p:oleObj>
              </mc:Choice>
              <mc:Fallback>
                <p:oleObj name="Equation" r:id="rId19" imgW="952087" imgH="507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3055938"/>
                        <a:ext cx="2803525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4949825" y="4427538"/>
          <a:ext cx="3325813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5" name="Equation" r:id="rId21" imgW="1130300" imgH="508000" progId="Equation.3">
                  <p:embed/>
                </p:oleObj>
              </mc:Choice>
              <mc:Fallback>
                <p:oleObj name="Equation" r:id="rId21" imgW="11303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825" y="4427538"/>
                        <a:ext cx="3325813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215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65125" y="247650"/>
            <a:ext cx="4281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Laws of Exponents: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41325" y="857250"/>
            <a:ext cx="847883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</a:rPr>
              <a:t>#1: Exponential form:</a:t>
            </a:r>
            <a:r>
              <a:rPr lang="en-US" altLang="en-US" b="1">
                <a:solidFill>
                  <a:srgbClr val="FF3300"/>
                </a:solidFill>
              </a:rPr>
              <a:t> </a:t>
            </a:r>
            <a:r>
              <a:rPr lang="en-US" altLang="en-US" b="1" i="1">
                <a:solidFill>
                  <a:schemeClr val="accent1"/>
                </a:solidFill>
              </a:rPr>
              <a:t>The exponent of a power indicates </a:t>
            </a:r>
          </a:p>
          <a:p>
            <a:pPr eaLnBrk="1" hangingPunct="1"/>
            <a:r>
              <a:rPr lang="en-US" altLang="en-US" b="1" i="1">
                <a:solidFill>
                  <a:schemeClr val="accent1"/>
                </a:solidFill>
              </a:rPr>
              <a:t>how many times the base multiplies itself.</a:t>
            </a:r>
            <a:endParaRPr lang="en-US" altLang="en-US" b="1">
              <a:solidFill>
                <a:srgbClr val="FF33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143000" y="2133600"/>
          <a:ext cx="5562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3" imgW="1459866" imgH="355446" progId="Equation.DSMT4">
                  <p:embed/>
                </p:oleObj>
              </mc:Choice>
              <mc:Fallback>
                <p:oleObj name="Equation" r:id="rId3" imgW="1459866" imgH="3554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33600"/>
                        <a:ext cx="55626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600200" y="4572000"/>
          <a:ext cx="4191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5" imgW="1308100" imgH="228600" progId="Equation.DSMT4">
                  <p:embed/>
                </p:oleObj>
              </mc:Choice>
              <mc:Fallback>
                <p:oleObj name="Equation" r:id="rId5" imgW="13081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72000"/>
                        <a:ext cx="4191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24000" y="35052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3300"/>
                </a:solidFill>
                <a:latin typeface="Comic Sans MS" panose="030F0702030302020204" pitchFamily="66" charset="0"/>
              </a:rPr>
              <a:t>n factors of x</a:t>
            </a:r>
            <a:endParaRPr lang="en-CA" altLang="en-US" sz="320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600200" y="2590800"/>
            <a:ext cx="76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  <p:bldP spid="3078" grpId="0" autoUpdateAnimBg="0"/>
      <p:bldP spid="30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3" name="Picture 17" descr="C:\My Documents\My Pictures\blackboard man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2743200"/>
            <a:ext cx="7065962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838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</a:rPr>
              <a:t>#2: Multiplying Powers:</a:t>
            </a:r>
            <a:r>
              <a:rPr lang="en-US" altLang="en-US" b="1">
                <a:solidFill>
                  <a:srgbClr val="FF3300"/>
                </a:solidFill>
              </a:rPr>
              <a:t> </a:t>
            </a:r>
            <a:r>
              <a:rPr lang="en-US" altLang="en-US" b="1" i="1">
                <a:solidFill>
                  <a:schemeClr val="accent1"/>
                </a:solidFill>
              </a:rPr>
              <a:t> If you are multiplying Powers with the same base, KEEP the BASE &amp; ADD the EXPONENTS!</a:t>
            </a:r>
            <a:endParaRPr lang="en-US" altLang="en-US" b="1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981200" y="1371600"/>
          <a:ext cx="4191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4" imgW="837836" imgH="203112" progId="Equation.DSMT4">
                  <p:embed/>
                </p:oleObj>
              </mc:Choice>
              <mc:Fallback>
                <p:oleObj name="Equation" r:id="rId4" imgW="83783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4191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752600" y="1447800"/>
            <a:ext cx="47244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81000" y="2971800"/>
            <a:ext cx="2209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anose="030F0702030302020204" pitchFamily="66" charset="0"/>
              </a:rPr>
              <a:t>So, I get it! When you multiply Powers, you add the exponents!</a:t>
            </a:r>
            <a:endParaRPr lang="en-CA" altLang="en-US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51920" y="3717032"/>
                <a:ext cx="4536504" cy="176170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 </m:t>
                    </m:r>
                  </m:oMath>
                </a14:m>
                <a:r>
                  <a:rPr lang="en-US" sz="2200" dirty="0" smtClean="0"/>
                  <a:t>7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5+8+1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</m:oMath>
                </a14:m>
                <a:endParaRPr lang="en-US" sz="2200" b="0" dirty="0" smtClean="0"/>
              </a:p>
              <a:p>
                <a:endParaRPr lang="en-US" sz="22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(−3)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(−3)</m:t>
                        </m:r>
                      </m:e>
                      <m:sup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2200" b="0" dirty="0" smtClean="0"/>
              </a:p>
              <a:p>
                <a:endParaRPr lang="en-US" sz="22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717032"/>
                <a:ext cx="4536504" cy="1761701"/>
              </a:xfrm>
              <a:prstGeom prst="rect">
                <a:avLst/>
              </a:prstGeom>
              <a:blipFill rotWithShape="0">
                <a:blip r:embed="rId6"/>
                <a:stretch>
                  <a:fillRect l="-941" t="-20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65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3" grpId="0" animBg="1"/>
      <p:bldP spid="410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3" name="Picture 17" descr="C:\My Documents\My Pictures\blackboard man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2743200"/>
            <a:ext cx="7065962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838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</a:rPr>
              <a:t>#2: Multiplying Powers:</a:t>
            </a:r>
            <a:r>
              <a:rPr lang="en-US" altLang="en-US" b="1">
                <a:solidFill>
                  <a:srgbClr val="FF3300"/>
                </a:solidFill>
              </a:rPr>
              <a:t> </a:t>
            </a:r>
            <a:r>
              <a:rPr lang="en-US" altLang="en-US" b="1" i="1">
                <a:solidFill>
                  <a:schemeClr val="accent1"/>
                </a:solidFill>
              </a:rPr>
              <a:t> If you are multiplying Powers with the same base, KEEP the BASE &amp; ADD the EXPONENTS!</a:t>
            </a:r>
            <a:endParaRPr lang="en-US" altLang="en-US" b="1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981200" y="1371600"/>
          <a:ext cx="4191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4" imgW="837836" imgH="203112" progId="Equation.DSMT4">
                  <p:embed/>
                </p:oleObj>
              </mc:Choice>
              <mc:Fallback>
                <p:oleObj name="Equation" r:id="rId4" imgW="837836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4191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752600" y="1447800"/>
            <a:ext cx="47244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81000" y="2971800"/>
            <a:ext cx="2209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anose="030F0702030302020204" pitchFamily="66" charset="0"/>
              </a:rPr>
              <a:t>So, I get it! When you multiply Powers, you add the exponents!</a:t>
            </a:r>
            <a:endParaRPr lang="en-CA" altLang="en-US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51920" y="3717032"/>
                <a:ext cx="4536504" cy="176170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 </m:t>
                    </m:r>
                  </m:oMath>
                </a14:m>
                <a:r>
                  <a:rPr lang="en-US" sz="2200" dirty="0" smtClean="0"/>
                  <a:t>7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5+8+1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</m:oMath>
                </a14:m>
                <a:endParaRPr lang="en-US" sz="2200" b="0" dirty="0" smtClean="0"/>
              </a:p>
              <a:p>
                <a:endParaRPr lang="en-US" sz="22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(−3)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(−3)</m:t>
                        </m:r>
                      </m:e>
                      <m:sup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200" b="0" i="1" dirty="0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(−3)</m:t>
                        </m:r>
                      </m:e>
                      <m:sup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2+4</m:t>
                        </m:r>
                      </m:sup>
                    </m:sSup>
                    <m:r>
                      <a:rPr lang="en-US" sz="2200" b="0" i="1" dirty="0" smtClean="0">
                        <a:latin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(−3)</m:t>
                        </m:r>
                      </m:e>
                      <m:sup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US" sz="2200" b="0" dirty="0" smtClean="0"/>
              </a:p>
              <a:p>
                <a:endParaRPr lang="en-US" sz="22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 smtClean="0"/>
                  <a:t> = 3</a:t>
                </a:r>
                <a:r>
                  <a:rPr lang="en-US" sz="20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sz="2000" dirty="0" smtClean="0"/>
                  <a:t>12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5+7+1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717032"/>
                <a:ext cx="4536504" cy="1761701"/>
              </a:xfrm>
              <a:prstGeom prst="rect">
                <a:avLst/>
              </a:prstGeom>
              <a:blipFill rotWithShape="0">
                <a:blip r:embed="rId6"/>
                <a:stretch>
                  <a:fillRect l="-941" t="-2076" b="-5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3" grpId="0" animBg="1"/>
      <p:bldP spid="410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3" name="Picture 13" descr="C:\My Documents\My Pictures\blackboard man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3449638"/>
            <a:ext cx="6227762" cy="333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8245475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solidFill>
                  <a:srgbClr val="FF3300"/>
                </a:solidFill>
              </a:rPr>
              <a:t>#3: Dividing Powers:</a:t>
            </a:r>
            <a:r>
              <a:rPr lang="en-US" altLang="en-US" b="1">
                <a:solidFill>
                  <a:srgbClr val="FF3300"/>
                </a:solidFill>
              </a:rPr>
              <a:t> </a:t>
            </a:r>
            <a:r>
              <a:rPr lang="en-US" altLang="en-US" b="1" i="1">
                <a:solidFill>
                  <a:schemeClr val="accent1"/>
                </a:solidFill>
              </a:rPr>
              <a:t>When dividing Powers with the same base, KEEP the BASE &amp; SUBTRACT the EXPONENTS!</a:t>
            </a:r>
            <a:endParaRPr lang="en-US" altLang="en-US" sz="3200" b="1" i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676400" y="1371600"/>
          <a:ext cx="57150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4" imgW="1231366" imgH="418918" progId="Equation.DSMT4">
                  <p:embed/>
                </p:oleObj>
              </mc:Choice>
              <mc:Fallback>
                <p:oleObj name="Equation" r:id="rId4" imgW="1231366" imgH="41891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71600"/>
                        <a:ext cx="57150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AutoShape 8"/>
          <p:cNvSpPr>
            <a:spLocks noChangeArrowheads="1"/>
          </p:cNvSpPr>
          <p:nvPr/>
        </p:nvSpPr>
        <p:spPr bwMode="auto">
          <a:xfrm rot="-5400000">
            <a:off x="495300" y="4305300"/>
            <a:ext cx="2438400" cy="1905000"/>
          </a:xfrm>
          <a:prstGeom prst="wedgeRectCallout">
            <a:avLst>
              <a:gd name="adj1" fmla="val 10153"/>
              <a:gd name="adj2" fmla="val 9866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CA" alt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57200" y="3662363"/>
            <a:ext cx="2057400" cy="24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anose="030F0702030302020204" pitchFamily="66" charset="0"/>
              </a:rPr>
              <a:t>So, I get it!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anose="030F0702030302020204" pitchFamily="66" charset="0"/>
              </a:rPr>
              <a:t>When you divide Powers, you subtract the exponents!</a:t>
            </a:r>
            <a:endParaRPr lang="en-CA" altLang="en-US">
              <a:latin typeface="Comic Sans MS" panose="030F0702030302020204" pitchFamily="66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143000" y="1447800"/>
            <a:ext cx="6858000" cy="1676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78238" y="4006569"/>
                <a:ext cx="3990106" cy="22183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ea typeface="Cambria Math" panose="02040503050406030204" pitchFamily="18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𝟖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en-US" sz="2000" b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000" b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000" b="1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·</m:t>
                        </m:r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𝟔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𝟕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b="1" dirty="0" smtClean="0"/>
                  <a:t> =</a:t>
                </a:r>
              </a:p>
              <a:p>
                <a:endParaRPr lang="en-US" sz="2000" b="1" dirty="0" smtClean="0"/>
              </a:p>
              <a:p>
                <a:r>
                  <a:rPr lang="en-US" sz="2000" b="1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𝟖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b="1" dirty="0" smtClean="0"/>
                  <a:t> =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238" y="4006569"/>
                <a:ext cx="3990106" cy="22183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9" grpId="0" autoUpdateAnimBg="0"/>
      <p:bldP spid="51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3" name="Picture 13" descr="C:\My Documents\My Pictures\blackboard man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3449638"/>
            <a:ext cx="6227762" cy="333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8245475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solidFill>
                  <a:srgbClr val="FF3300"/>
                </a:solidFill>
              </a:rPr>
              <a:t>#3: Dividing Powers:</a:t>
            </a:r>
            <a:r>
              <a:rPr lang="en-US" altLang="en-US" b="1">
                <a:solidFill>
                  <a:srgbClr val="FF3300"/>
                </a:solidFill>
              </a:rPr>
              <a:t> </a:t>
            </a:r>
            <a:r>
              <a:rPr lang="en-US" altLang="en-US" b="1" i="1">
                <a:solidFill>
                  <a:schemeClr val="accent1"/>
                </a:solidFill>
              </a:rPr>
              <a:t>When dividing Powers with the same base, KEEP the BASE &amp; SUBTRACT the EXPONENTS!</a:t>
            </a:r>
            <a:endParaRPr lang="en-US" altLang="en-US" sz="3200" b="1" i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676400" y="1371600"/>
          <a:ext cx="57150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4" imgW="1231366" imgH="418918" progId="Equation.DSMT4">
                  <p:embed/>
                </p:oleObj>
              </mc:Choice>
              <mc:Fallback>
                <p:oleObj name="Equation" r:id="rId4" imgW="1231366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71600"/>
                        <a:ext cx="57150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AutoShape 8"/>
          <p:cNvSpPr>
            <a:spLocks noChangeArrowheads="1"/>
          </p:cNvSpPr>
          <p:nvPr/>
        </p:nvSpPr>
        <p:spPr bwMode="auto">
          <a:xfrm rot="-5400000">
            <a:off x="495300" y="4305300"/>
            <a:ext cx="2438400" cy="1905000"/>
          </a:xfrm>
          <a:prstGeom prst="wedgeRectCallout">
            <a:avLst>
              <a:gd name="adj1" fmla="val 10153"/>
              <a:gd name="adj2" fmla="val 9866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CA" alt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57200" y="3662363"/>
            <a:ext cx="2057400" cy="24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anose="030F0702030302020204" pitchFamily="66" charset="0"/>
              </a:rPr>
              <a:t>So, I get it!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anose="030F0702030302020204" pitchFamily="66" charset="0"/>
              </a:rPr>
              <a:t>When you divide Powers, you subtract the exponents!</a:t>
            </a:r>
            <a:endParaRPr lang="en-CA" altLang="en-US">
              <a:latin typeface="Comic Sans MS" panose="030F0702030302020204" pitchFamily="66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143000" y="1447800"/>
            <a:ext cx="6858000" cy="1676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78238" y="4149080"/>
                <a:ext cx="3990106" cy="186608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8−3</m:t>
                          </m:r>
                        </m:sup>
                      </m:sSup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2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·</m:t>
                        </m:r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2+7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200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9−3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US" sz="22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·</m:t>
                        </m:r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8−5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·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3−2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238" y="4149080"/>
                <a:ext cx="3990106" cy="186608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48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9" grpId="0" autoUpdateAnimBg="0"/>
      <p:bldP spid="51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Try </a:t>
            </a:r>
            <a:r>
              <a:rPr lang="en-US" altLang="en-US" b="1" dirty="0" smtClean="0"/>
              <a:t>these #1</a:t>
            </a:r>
            <a:r>
              <a:rPr lang="en-US" altLang="en-US" dirty="0" smtClean="0"/>
              <a:t>:</a:t>
            </a:r>
            <a:endParaRPr lang="en-CA" altLang="en-US" dirty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986400"/>
              </p:ext>
            </p:extLst>
          </p:nvPr>
        </p:nvGraphicFramePr>
        <p:xfrm>
          <a:off x="304800" y="950614"/>
          <a:ext cx="25368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Equation" r:id="rId3" imgW="800100" imgH="228600" progId="Equation.3">
                  <p:embed/>
                </p:oleObj>
              </mc:Choice>
              <mc:Fallback>
                <p:oleObj name="Equation" r:id="rId3" imgW="8001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50614"/>
                        <a:ext cx="25368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04800" y="1752600"/>
          <a:ext cx="239871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Equation" r:id="rId5" imgW="825500" imgH="228600" progId="Equation.3">
                  <p:embed/>
                </p:oleObj>
              </mc:Choice>
              <mc:Fallback>
                <p:oleObj name="Equation" r:id="rId5" imgW="8255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52600"/>
                        <a:ext cx="2398713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04800" y="2511425"/>
          <a:ext cx="25098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Equation" r:id="rId7" imgW="838200" imgH="228600" progId="Equation.3">
                  <p:embed/>
                </p:oleObj>
              </mc:Choice>
              <mc:Fallback>
                <p:oleObj name="Equation" r:id="rId7" imgW="838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11425"/>
                        <a:ext cx="2509838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304800" y="3352800"/>
          <a:ext cx="2616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Equation" r:id="rId9" imgW="889000" imgH="228600" progId="Equation.3">
                  <p:embed/>
                </p:oleObj>
              </mc:Choice>
              <mc:Fallback>
                <p:oleObj name="Equation" r:id="rId9" imgW="8890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352800"/>
                        <a:ext cx="26162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250825" y="4279900"/>
          <a:ext cx="31781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Equation" r:id="rId11" imgW="1079500" imgH="228600" progId="Equation.3">
                  <p:embed/>
                </p:oleObj>
              </mc:Choice>
              <mc:Fallback>
                <p:oleObj name="Equation" r:id="rId11" imgW="10795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279900"/>
                        <a:ext cx="317817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247650" y="5257800"/>
          <a:ext cx="30289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13" imgW="1028700" imgH="228600" progId="Equation.3">
                  <p:embed/>
                </p:oleObj>
              </mc:Choice>
              <mc:Fallback>
                <p:oleObj name="Equation" r:id="rId13" imgW="10287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5257800"/>
                        <a:ext cx="30289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5470525" y="558800"/>
          <a:ext cx="183197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Equation" r:id="rId15" imgW="622030" imgH="418918" progId="Equation.3">
                  <p:embed/>
                </p:oleObj>
              </mc:Choice>
              <mc:Fallback>
                <p:oleObj name="Equation" r:id="rId15" imgW="622030" imgH="41891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0525" y="558800"/>
                        <a:ext cx="1831975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5527675" y="1814513"/>
          <a:ext cx="1717675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17" imgW="583947" imgH="418918" progId="Equation.3">
                  <p:embed/>
                </p:oleObj>
              </mc:Choice>
              <mc:Fallback>
                <p:oleObj name="Equation" r:id="rId17" imgW="583947" imgH="418918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5" y="1814513"/>
                        <a:ext cx="1717675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5473700" y="3186113"/>
          <a:ext cx="2130425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Equation" r:id="rId19" imgW="723586" imgH="418918" progId="Equation.3">
                  <p:embed/>
                </p:oleObj>
              </mc:Choice>
              <mc:Fallback>
                <p:oleObj name="Equation" r:id="rId19" imgW="723586" imgH="418918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0" y="3186113"/>
                        <a:ext cx="2130425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5229225" y="4557713"/>
          <a:ext cx="2765425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Equation" r:id="rId21" imgW="939800" imgH="419100" progId="Equation.3">
                  <p:embed/>
                </p:oleObj>
              </mc:Choice>
              <mc:Fallback>
                <p:oleObj name="Equation" r:id="rId21" imgW="939800" imgH="4191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225" y="4557713"/>
                        <a:ext cx="2765425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228600"/>
            <a:ext cx="83058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</a:rPr>
              <a:t>#4: Power of a Power:</a:t>
            </a:r>
            <a:r>
              <a:rPr lang="en-US" altLang="en-US" b="1">
                <a:solidFill>
                  <a:srgbClr val="FF3300"/>
                </a:solidFill>
              </a:rPr>
              <a:t> </a:t>
            </a:r>
            <a:r>
              <a:rPr lang="en-US" altLang="en-US" b="1" i="1">
                <a:solidFill>
                  <a:schemeClr val="accent1"/>
                </a:solidFill>
              </a:rPr>
              <a:t>If you are raising a Power to an exponent, you multiply the exponents!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438400" y="1295400"/>
          <a:ext cx="4038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3" imgW="736280" imgH="304668" progId="Equation.DSMT4">
                  <p:embed/>
                </p:oleObj>
              </mc:Choice>
              <mc:Fallback>
                <p:oleObj name="Equation" r:id="rId3" imgW="736280" imgH="30466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295400"/>
                        <a:ext cx="40386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1" name="Picture 7" descr="C:\My Documents\My Pictures\blackboard man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25" y="3238500"/>
            <a:ext cx="6124575" cy="327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AutoShape 8"/>
          <p:cNvSpPr>
            <a:spLocks noChangeArrowheads="1"/>
          </p:cNvSpPr>
          <p:nvPr/>
        </p:nvSpPr>
        <p:spPr bwMode="auto">
          <a:xfrm>
            <a:off x="533400" y="4038600"/>
            <a:ext cx="1219200" cy="2057400"/>
          </a:xfrm>
          <a:prstGeom prst="wedgeRectCallout">
            <a:avLst>
              <a:gd name="adj1" fmla="val 111199"/>
              <a:gd name="adj2" fmla="val -2839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CA" alt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09600" y="3276600"/>
            <a:ext cx="2133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anose="030F0702030302020204" pitchFamily="66" charset="0"/>
              </a:rPr>
              <a:t>So, when I take a Power to a power, I multiply the exponents</a:t>
            </a:r>
            <a:endParaRPr lang="en-CA" altLang="en-US">
              <a:latin typeface="Comic Sans MS" panose="030F0702030302020204" pitchFamily="66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133600" y="1295400"/>
            <a:ext cx="46482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4259263" y="4387850"/>
          <a:ext cx="366553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tion" r:id="rId6" imgW="1002865" imgH="228501" progId="Equation.3">
                  <p:embed/>
                </p:oleObj>
              </mc:Choice>
              <mc:Fallback>
                <p:oleObj name="Equation" r:id="rId6" imgW="1002865" imgH="228501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263" y="4387850"/>
                        <a:ext cx="3665537" cy="642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53" grpId="0" autoUpdateAnimBg="0"/>
      <p:bldP spid="615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730</Words>
  <Application>Microsoft Office PowerPoint</Application>
  <PresentationFormat>On-screen Show (4:3)</PresentationFormat>
  <Paragraphs>135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Cambria Math</vt:lpstr>
      <vt:lpstr>Comic Sans MS</vt:lpstr>
      <vt:lpstr>Impact</vt:lpstr>
      <vt:lpstr>Times New Roman</vt:lpstr>
      <vt:lpstr>Default Design</vt:lpstr>
      <vt:lpstr>Equation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NVSD 44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Image</dc:creator>
  <cp:lastModifiedBy>Myers, Kevin W</cp:lastModifiedBy>
  <cp:revision>46</cp:revision>
  <cp:lastPrinted>2016-01-07T21:51:05Z</cp:lastPrinted>
  <dcterms:created xsi:type="dcterms:W3CDTF">2005-02-08T01:22:55Z</dcterms:created>
  <dcterms:modified xsi:type="dcterms:W3CDTF">2016-01-15T17:30:47Z</dcterms:modified>
</cp:coreProperties>
</file>